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7" r:id="rId3"/>
    <p:sldId id="261" r:id="rId4"/>
    <p:sldId id="258" r:id="rId5"/>
    <p:sldId id="259" r:id="rId6"/>
    <p:sldId id="260" r:id="rId7"/>
    <p:sldId id="263" r:id="rId8"/>
    <p:sldId id="264" r:id="rId9"/>
    <p:sldId id="265" r:id="rId10"/>
    <p:sldId id="266" r:id="rId11"/>
    <p:sldId id="267" r:id="rId12"/>
    <p:sldId id="269" r:id="rId13"/>
    <p:sldId id="270" r:id="rId14"/>
    <p:sldId id="271" r:id="rId15"/>
    <p:sldId id="272" r:id="rId16"/>
    <p:sldId id="273" r:id="rId17"/>
    <p:sldId id="274" r:id="rId18"/>
    <p:sldId id="275" r:id="rId19"/>
    <p:sldId id="276" r:id="rId20"/>
    <p:sldId id="268" r:id="rId21"/>
    <p:sldId id="262"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C2B4D19-C9FE-4974-A158-B189A495B558}" type="datetimeFigureOut">
              <a:rPr lang="en-GB" smtClean="0"/>
              <a:t>01/03/2020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4EED6F5-60F5-4B92-8FE9-CDB70AB20E27}" type="slidenum">
              <a:rPr lang="en-GB" smtClean="0"/>
              <a:t>‹#›</a:t>
            </a:fld>
            <a:endParaRPr lang="en-GB"/>
          </a:p>
        </p:txBody>
      </p:sp>
    </p:spTree>
    <p:extLst>
      <p:ext uri="{BB962C8B-B14F-4D97-AF65-F5344CB8AC3E}">
        <p14:creationId xmlns:p14="http://schemas.microsoft.com/office/powerpoint/2010/main" val="3916961187"/>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C2B4D19-C9FE-4974-A158-B189A495B558}" type="datetimeFigureOut">
              <a:rPr lang="en-GB" smtClean="0"/>
              <a:t>01/03/2020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4EED6F5-60F5-4B92-8FE9-CDB70AB20E27}" type="slidenum">
              <a:rPr lang="en-GB" smtClean="0"/>
              <a:t>‹#›</a:t>
            </a:fld>
            <a:endParaRPr lang="en-GB"/>
          </a:p>
        </p:txBody>
      </p:sp>
    </p:spTree>
    <p:extLst>
      <p:ext uri="{BB962C8B-B14F-4D97-AF65-F5344CB8AC3E}">
        <p14:creationId xmlns:p14="http://schemas.microsoft.com/office/powerpoint/2010/main" val="2696705825"/>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C2B4D19-C9FE-4974-A158-B189A495B558}" type="datetimeFigureOut">
              <a:rPr lang="en-GB" smtClean="0"/>
              <a:t>01/03/2020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4EED6F5-60F5-4B92-8FE9-CDB70AB20E27}" type="slidenum">
              <a:rPr lang="en-GB" smtClean="0"/>
              <a:t>‹#›</a:t>
            </a:fld>
            <a:endParaRPr lang="en-GB"/>
          </a:p>
        </p:txBody>
      </p:sp>
    </p:spTree>
    <p:extLst>
      <p:ext uri="{BB962C8B-B14F-4D97-AF65-F5344CB8AC3E}">
        <p14:creationId xmlns:p14="http://schemas.microsoft.com/office/powerpoint/2010/main" val="969085114"/>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C2B4D19-C9FE-4974-A158-B189A495B558}" type="datetimeFigureOut">
              <a:rPr lang="en-GB" smtClean="0"/>
              <a:t>01/03/2020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4EED6F5-60F5-4B92-8FE9-CDB70AB20E27}" type="slidenum">
              <a:rPr lang="en-GB" smtClean="0"/>
              <a:t>‹#›</a:t>
            </a:fld>
            <a:endParaRPr lang="en-GB"/>
          </a:p>
        </p:txBody>
      </p:sp>
    </p:spTree>
    <p:extLst>
      <p:ext uri="{BB962C8B-B14F-4D97-AF65-F5344CB8AC3E}">
        <p14:creationId xmlns:p14="http://schemas.microsoft.com/office/powerpoint/2010/main" val="2821698890"/>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C2B4D19-C9FE-4974-A158-B189A495B558}" type="datetimeFigureOut">
              <a:rPr lang="en-GB" smtClean="0"/>
              <a:t>01/03/2020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4EED6F5-60F5-4B92-8FE9-CDB70AB20E27}" type="slidenum">
              <a:rPr lang="en-GB" smtClean="0"/>
              <a:t>‹#›</a:t>
            </a:fld>
            <a:endParaRPr lang="en-GB"/>
          </a:p>
        </p:txBody>
      </p:sp>
    </p:spTree>
    <p:extLst>
      <p:ext uri="{BB962C8B-B14F-4D97-AF65-F5344CB8AC3E}">
        <p14:creationId xmlns:p14="http://schemas.microsoft.com/office/powerpoint/2010/main" val="3437775905"/>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C2B4D19-C9FE-4974-A158-B189A495B558}" type="datetimeFigureOut">
              <a:rPr lang="en-GB" smtClean="0"/>
              <a:t>01/03/2020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4EED6F5-60F5-4B92-8FE9-CDB70AB20E27}" type="slidenum">
              <a:rPr lang="en-GB" smtClean="0"/>
              <a:t>‹#›</a:t>
            </a:fld>
            <a:endParaRPr lang="en-GB"/>
          </a:p>
        </p:txBody>
      </p:sp>
    </p:spTree>
    <p:extLst>
      <p:ext uri="{BB962C8B-B14F-4D97-AF65-F5344CB8AC3E}">
        <p14:creationId xmlns:p14="http://schemas.microsoft.com/office/powerpoint/2010/main" val="2134684115"/>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C2B4D19-C9FE-4974-A158-B189A495B558}" type="datetimeFigureOut">
              <a:rPr lang="en-GB" smtClean="0"/>
              <a:t>01/03/2020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4EED6F5-60F5-4B92-8FE9-CDB70AB20E27}" type="slidenum">
              <a:rPr lang="en-GB" smtClean="0"/>
              <a:t>‹#›</a:t>
            </a:fld>
            <a:endParaRPr lang="en-GB"/>
          </a:p>
        </p:txBody>
      </p:sp>
    </p:spTree>
    <p:extLst>
      <p:ext uri="{BB962C8B-B14F-4D97-AF65-F5344CB8AC3E}">
        <p14:creationId xmlns:p14="http://schemas.microsoft.com/office/powerpoint/2010/main" val="3330371875"/>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C2B4D19-C9FE-4974-A158-B189A495B558}" type="datetimeFigureOut">
              <a:rPr lang="en-GB" smtClean="0"/>
              <a:t>01/03/2020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4EED6F5-60F5-4B92-8FE9-CDB70AB20E27}" type="slidenum">
              <a:rPr lang="en-GB" smtClean="0"/>
              <a:t>‹#›</a:t>
            </a:fld>
            <a:endParaRPr lang="en-GB"/>
          </a:p>
        </p:txBody>
      </p:sp>
    </p:spTree>
    <p:extLst>
      <p:ext uri="{BB962C8B-B14F-4D97-AF65-F5344CB8AC3E}">
        <p14:creationId xmlns:p14="http://schemas.microsoft.com/office/powerpoint/2010/main" val="832307847"/>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2B4D19-C9FE-4974-A158-B189A495B558}" type="datetimeFigureOut">
              <a:rPr lang="en-GB" smtClean="0"/>
              <a:t>01/03/2020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4EED6F5-60F5-4B92-8FE9-CDB70AB20E27}" type="slidenum">
              <a:rPr lang="en-GB" smtClean="0"/>
              <a:t>‹#›</a:t>
            </a:fld>
            <a:endParaRPr lang="en-GB"/>
          </a:p>
        </p:txBody>
      </p:sp>
    </p:spTree>
    <p:extLst>
      <p:ext uri="{BB962C8B-B14F-4D97-AF65-F5344CB8AC3E}">
        <p14:creationId xmlns:p14="http://schemas.microsoft.com/office/powerpoint/2010/main" val="2409458631"/>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C2B4D19-C9FE-4974-A158-B189A495B558}" type="datetimeFigureOut">
              <a:rPr lang="en-GB" smtClean="0"/>
              <a:t>01/03/2020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4EED6F5-60F5-4B92-8FE9-CDB70AB20E27}" type="slidenum">
              <a:rPr lang="en-GB" smtClean="0"/>
              <a:t>‹#›</a:t>
            </a:fld>
            <a:endParaRPr lang="en-GB"/>
          </a:p>
        </p:txBody>
      </p:sp>
    </p:spTree>
    <p:extLst>
      <p:ext uri="{BB962C8B-B14F-4D97-AF65-F5344CB8AC3E}">
        <p14:creationId xmlns:p14="http://schemas.microsoft.com/office/powerpoint/2010/main" val="3845771888"/>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C2B4D19-C9FE-4974-A158-B189A495B558}" type="datetimeFigureOut">
              <a:rPr lang="en-GB" smtClean="0"/>
              <a:t>01/03/2020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4EED6F5-60F5-4B92-8FE9-CDB70AB20E27}" type="slidenum">
              <a:rPr lang="en-GB" smtClean="0"/>
              <a:t>‹#›</a:t>
            </a:fld>
            <a:endParaRPr lang="en-GB"/>
          </a:p>
        </p:txBody>
      </p:sp>
    </p:spTree>
    <p:extLst>
      <p:ext uri="{BB962C8B-B14F-4D97-AF65-F5344CB8AC3E}">
        <p14:creationId xmlns:p14="http://schemas.microsoft.com/office/powerpoint/2010/main" val="1545724397"/>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2B4D19-C9FE-4974-A158-B189A495B558}" type="datetimeFigureOut">
              <a:rPr lang="en-GB" smtClean="0"/>
              <a:t>01/03/2020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EED6F5-60F5-4B92-8FE9-CDB70AB20E27}" type="slidenum">
              <a:rPr lang="en-GB" smtClean="0"/>
              <a:t>‹#›</a:t>
            </a:fld>
            <a:endParaRPr lang="en-GB"/>
          </a:p>
        </p:txBody>
      </p:sp>
    </p:spTree>
    <p:extLst>
      <p:ext uri="{BB962C8B-B14F-4D97-AF65-F5344CB8AC3E}">
        <p14:creationId xmlns:p14="http://schemas.microsoft.com/office/powerpoint/2010/main" val="6625501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7382" y="2193517"/>
            <a:ext cx="11599817" cy="2387600"/>
          </a:xfrm>
        </p:spPr>
        <p:txBody>
          <a:bodyPr anchor="ctr">
            <a:normAutofit/>
          </a:bodyPr>
          <a:lstStyle/>
          <a:p>
            <a:r>
              <a:rPr lang="en-GB" b="1" dirty="0" smtClean="0"/>
              <a:t>Introduction &amp; A Brief History of HRM</a:t>
            </a:r>
            <a:endParaRPr lang="en-GB" b="1" dirty="0"/>
          </a:p>
        </p:txBody>
      </p:sp>
      <p:pic>
        <p:nvPicPr>
          <p:cNvPr id="4" name="Picture 3"/>
          <p:cNvPicPr>
            <a:picLocks noChangeAspect="1"/>
          </p:cNvPicPr>
          <p:nvPr/>
        </p:nvPicPr>
        <p:blipFill>
          <a:blip r:embed="rId2"/>
          <a:stretch>
            <a:fillRect/>
          </a:stretch>
        </p:blipFill>
        <p:spPr>
          <a:xfrm>
            <a:off x="143911" y="116103"/>
            <a:ext cx="4980864" cy="646232"/>
          </a:xfrm>
          <a:prstGeom prst="rect">
            <a:avLst/>
          </a:prstGeom>
        </p:spPr>
      </p:pic>
      <p:pic>
        <p:nvPicPr>
          <p:cNvPr id="5" name="Picture 4"/>
          <p:cNvPicPr>
            <a:picLocks noChangeAspect="1"/>
          </p:cNvPicPr>
          <p:nvPr/>
        </p:nvPicPr>
        <p:blipFill>
          <a:blip r:embed="rId3"/>
          <a:stretch>
            <a:fillRect/>
          </a:stretch>
        </p:blipFill>
        <p:spPr>
          <a:xfrm>
            <a:off x="5228600" y="124497"/>
            <a:ext cx="2578832" cy="902286"/>
          </a:xfrm>
          <a:prstGeom prst="rect">
            <a:avLst/>
          </a:prstGeom>
        </p:spPr>
      </p:pic>
      <p:pic>
        <p:nvPicPr>
          <p:cNvPr id="6" name="Picture 5"/>
          <p:cNvPicPr>
            <a:picLocks noChangeAspect="1"/>
          </p:cNvPicPr>
          <p:nvPr/>
        </p:nvPicPr>
        <p:blipFill>
          <a:blip r:embed="rId4"/>
          <a:stretch>
            <a:fillRect/>
          </a:stretch>
        </p:blipFill>
        <p:spPr>
          <a:xfrm>
            <a:off x="7619604" y="237282"/>
            <a:ext cx="4572396" cy="676715"/>
          </a:xfrm>
          <a:prstGeom prst="rect">
            <a:avLst/>
          </a:prstGeom>
        </p:spPr>
      </p:pic>
      <p:sp>
        <p:nvSpPr>
          <p:cNvPr id="7" name="ZoneTexte 7"/>
          <p:cNvSpPr txBox="1"/>
          <p:nvPr/>
        </p:nvSpPr>
        <p:spPr>
          <a:xfrm>
            <a:off x="287381" y="913997"/>
            <a:ext cx="5329647" cy="923330"/>
          </a:xfrm>
          <a:prstGeom prst="rect">
            <a:avLst/>
          </a:prstGeom>
          <a:noFill/>
        </p:spPr>
        <p:txBody>
          <a:bodyPr wrap="square" rtlCol="0">
            <a:spAutoFit/>
          </a:bodyPr>
          <a:lstStyle/>
          <a:p>
            <a:pPr algn="ctr"/>
            <a:r>
              <a:rPr lang="en-US" b="1" dirty="0" smtClean="0">
                <a:solidFill>
                  <a:schemeClr val="tx2"/>
                </a:solidFill>
              </a:rPr>
              <a:t>Major: Métiers of Logistics, Finance and Accounting</a:t>
            </a:r>
          </a:p>
          <a:p>
            <a:pPr algn="ctr"/>
            <a:r>
              <a:rPr lang="en-US" b="1" dirty="0" smtClean="0">
                <a:solidFill>
                  <a:schemeClr val="tx2"/>
                </a:solidFill>
              </a:rPr>
              <a:t>S2 </a:t>
            </a:r>
            <a:endParaRPr lang="en-US" b="1" dirty="0" smtClean="0">
              <a:solidFill>
                <a:schemeClr val="tx2"/>
              </a:solidFill>
            </a:endParaRPr>
          </a:p>
          <a:p>
            <a:pPr algn="ctr"/>
            <a:endParaRPr lang="fr-FR" dirty="0"/>
          </a:p>
        </p:txBody>
      </p:sp>
    </p:spTree>
    <p:extLst>
      <p:ext uri="{BB962C8B-B14F-4D97-AF65-F5344CB8AC3E}">
        <p14:creationId xmlns:p14="http://schemas.microsoft.com/office/powerpoint/2010/main" val="4196760050"/>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down)">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wipe(down)">
                                      <p:cBhvr>
                                        <p:cTn id="12"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76794" y="1142720"/>
            <a:ext cx="11051177" cy="4524315"/>
          </a:xfrm>
          <a:prstGeom prst="rect">
            <a:avLst/>
          </a:prstGeom>
          <a:noFill/>
        </p:spPr>
        <p:txBody>
          <a:bodyPr wrap="square" rtlCol="0">
            <a:spAutoFit/>
          </a:bodyPr>
          <a:lstStyle/>
          <a:p>
            <a:pPr algn="just"/>
            <a:r>
              <a:rPr lang="en-GB" sz="3200" dirty="0" smtClean="0"/>
              <a:t>Human Resources are considered as HUMAN CAPITAL (HC).</a:t>
            </a:r>
          </a:p>
          <a:p>
            <a:pPr algn="just"/>
            <a:r>
              <a:rPr lang="en-GB" sz="3200" dirty="0" smtClean="0"/>
              <a:t>HC can be classified into three categories:</a:t>
            </a:r>
          </a:p>
          <a:p>
            <a:pPr algn="just"/>
            <a:endParaRPr lang="en-GB" sz="3200" dirty="0" smtClean="0"/>
          </a:p>
          <a:p>
            <a:pPr marL="457200" indent="-457200" algn="just">
              <a:buFont typeface="Arial" panose="020B0604020202020204" pitchFamily="34" charset="0"/>
              <a:buChar char="•"/>
            </a:pPr>
            <a:r>
              <a:rPr lang="en-GB" sz="3200" b="1" dirty="0" smtClean="0">
                <a:solidFill>
                  <a:schemeClr val="accent6"/>
                </a:solidFill>
              </a:rPr>
              <a:t>Intellectual Capital</a:t>
            </a:r>
          </a:p>
          <a:p>
            <a:pPr algn="just"/>
            <a:endParaRPr lang="en-GB" sz="3200" b="1" dirty="0" smtClean="0">
              <a:solidFill>
                <a:schemeClr val="accent6"/>
              </a:solidFill>
            </a:endParaRPr>
          </a:p>
          <a:p>
            <a:pPr marL="457200" indent="-457200" algn="just">
              <a:buFont typeface="Arial" panose="020B0604020202020204" pitchFamily="34" charset="0"/>
              <a:buChar char="•"/>
            </a:pPr>
            <a:r>
              <a:rPr lang="en-GB" sz="3200" b="1" dirty="0" smtClean="0">
                <a:solidFill>
                  <a:schemeClr val="accent6"/>
                </a:solidFill>
              </a:rPr>
              <a:t>Social Capital</a:t>
            </a:r>
          </a:p>
          <a:p>
            <a:pPr algn="just"/>
            <a:endParaRPr lang="en-GB" sz="3200" b="1" dirty="0" smtClean="0">
              <a:solidFill>
                <a:schemeClr val="accent6"/>
              </a:solidFill>
            </a:endParaRPr>
          </a:p>
          <a:p>
            <a:pPr marL="457200" indent="-457200" algn="just">
              <a:buFont typeface="Arial" panose="020B0604020202020204" pitchFamily="34" charset="0"/>
              <a:buChar char="•"/>
            </a:pPr>
            <a:r>
              <a:rPr lang="en-GB" sz="3200" b="1" dirty="0" smtClean="0">
                <a:solidFill>
                  <a:schemeClr val="accent6"/>
                </a:solidFill>
              </a:rPr>
              <a:t>Emotional Capital</a:t>
            </a:r>
          </a:p>
          <a:p>
            <a:pPr marL="457200" indent="-457200" algn="just">
              <a:buFont typeface="Wingdings" panose="05000000000000000000" pitchFamily="2" charset="2"/>
              <a:buChar char="Ø"/>
            </a:pPr>
            <a:endParaRPr lang="en-GB" sz="3200" dirty="0" smtClean="0"/>
          </a:p>
        </p:txBody>
      </p:sp>
      <p:sp>
        <p:nvSpPr>
          <p:cNvPr id="2" name="TextBox 1"/>
          <p:cNvSpPr txBox="1"/>
          <p:nvPr/>
        </p:nvSpPr>
        <p:spPr>
          <a:xfrm>
            <a:off x="731520" y="496389"/>
            <a:ext cx="10541726" cy="646331"/>
          </a:xfrm>
          <a:prstGeom prst="rect">
            <a:avLst/>
          </a:prstGeom>
          <a:noFill/>
        </p:spPr>
        <p:txBody>
          <a:bodyPr wrap="square" rtlCol="0">
            <a:spAutoFit/>
          </a:bodyPr>
          <a:lstStyle/>
          <a:p>
            <a:pPr algn="ctr"/>
            <a:r>
              <a:rPr lang="en-GB" sz="3600" b="1" dirty="0" smtClean="0"/>
              <a:t>Meaning and Definition of HRM</a:t>
            </a:r>
            <a:endParaRPr lang="en-GB" sz="3600" b="1" dirty="0"/>
          </a:p>
        </p:txBody>
      </p:sp>
    </p:spTree>
    <p:extLst>
      <p:ext uri="{BB962C8B-B14F-4D97-AF65-F5344CB8AC3E}">
        <p14:creationId xmlns:p14="http://schemas.microsoft.com/office/powerpoint/2010/main" val="2189315067"/>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50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50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50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grpId="0" nodeType="clickEffect">
                                  <p:stCondLst>
                                    <p:cond delay="500"/>
                                  </p:stCondLst>
                                  <p:childTnLst>
                                    <p:set>
                                      <p:cBhvr>
                                        <p:cTn id="24" dur="1" fill="hold">
                                          <p:stCondLst>
                                            <p:cond delay="0"/>
                                          </p:stCondLst>
                                        </p:cTn>
                                        <p:tgtEl>
                                          <p:spTgt spid="4">
                                            <p:txEl>
                                              <p:pRg st="5" end="5"/>
                                            </p:txEl>
                                          </p:spTgt>
                                        </p:tgtEl>
                                        <p:attrNameLst>
                                          <p:attrName>style.visibility</p:attrName>
                                        </p:attrNameLst>
                                      </p:cBhvr>
                                      <p:to>
                                        <p:strVal val="visible"/>
                                      </p:to>
                                    </p:set>
                                    <p:anim calcmode="lin" valueType="num">
                                      <p:cBhvr additive="base">
                                        <p:cTn id="25"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5" end="5"/>
                                            </p:txEl>
                                          </p:spTgt>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grpId="0" nodeType="clickEffect">
                                  <p:stCondLst>
                                    <p:cond delay="500"/>
                                  </p:stCondLst>
                                  <p:childTnLst>
                                    <p:set>
                                      <p:cBhvr>
                                        <p:cTn id="30" dur="1" fill="hold">
                                          <p:stCondLst>
                                            <p:cond delay="0"/>
                                          </p:stCondLst>
                                        </p:cTn>
                                        <p:tgtEl>
                                          <p:spTgt spid="4">
                                            <p:txEl>
                                              <p:pRg st="7" end="7"/>
                                            </p:txEl>
                                          </p:spTgt>
                                        </p:tgtEl>
                                        <p:attrNameLst>
                                          <p:attrName>style.visibility</p:attrName>
                                        </p:attrNameLst>
                                      </p:cBhvr>
                                      <p:to>
                                        <p:strVal val="visible"/>
                                      </p:to>
                                    </p:set>
                                    <p:anim calcmode="lin" valueType="num">
                                      <p:cBhvr additive="base">
                                        <p:cTn id="31"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7" end="7"/>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76794" y="1142720"/>
            <a:ext cx="11051177" cy="5016758"/>
          </a:xfrm>
          <a:prstGeom prst="rect">
            <a:avLst/>
          </a:prstGeom>
          <a:noFill/>
        </p:spPr>
        <p:txBody>
          <a:bodyPr wrap="square" rtlCol="0">
            <a:spAutoFit/>
          </a:bodyPr>
          <a:lstStyle/>
          <a:p>
            <a:pPr marL="457200" indent="-457200" algn="just">
              <a:buFont typeface="Arial" panose="020B0604020202020204" pitchFamily="34" charset="0"/>
              <a:buChar char="•"/>
            </a:pPr>
            <a:r>
              <a:rPr lang="en-GB" sz="3200" b="1" dirty="0" smtClean="0">
                <a:solidFill>
                  <a:schemeClr val="accent6"/>
                </a:solidFill>
              </a:rPr>
              <a:t>Intellectual Capital </a:t>
            </a:r>
            <a:r>
              <a:rPr lang="en-GB" sz="3200" b="1" dirty="0" smtClean="0"/>
              <a:t>consists of specialized knowledge, tacit (silent) knowledge and skills, cognitive complexity, and learning capacity.</a:t>
            </a:r>
            <a:endParaRPr lang="en-GB" sz="3200" b="1" dirty="0" smtClean="0">
              <a:solidFill>
                <a:schemeClr val="accent6"/>
              </a:solidFill>
            </a:endParaRPr>
          </a:p>
          <a:p>
            <a:pPr marL="457200" indent="-457200" algn="just">
              <a:buFont typeface="Arial" panose="020B0604020202020204" pitchFamily="34" charset="0"/>
              <a:buChar char="•"/>
            </a:pPr>
            <a:r>
              <a:rPr lang="en-GB" sz="3200" b="1" dirty="0" smtClean="0">
                <a:solidFill>
                  <a:schemeClr val="accent6"/>
                </a:solidFill>
              </a:rPr>
              <a:t>Social Capital </a:t>
            </a:r>
            <a:r>
              <a:rPr lang="en-GB" sz="3200" b="1" dirty="0" smtClean="0"/>
              <a:t>is made up of network of relationship, sociability, and trustworthiness.</a:t>
            </a:r>
            <a:endParaRPr lang="en-GB" sz="3200" b="1" dirty="0" smtClean="0">
              <a:solidFill>
                <a:schemeClr val="accent6"/>
              </a:solidFill>
            </a:endParaRPr>
          </a:p>
          <a:p>
            <a:pPr marL="457200" indent="-457200" algn="just">
              <a:buFont typeface="Arial" panose="020B0604020202020204" pitchFamily="34" charset="0"/>
              <a:buChar char="•"/>
            </a:pPr>
            <a:r>
              <a:rPr lang="en-GB" sz="3200" b="1" dirty="0" smtClean="0">
                <a:solidFill>
                  <a:schemeClr val="accent6"/>
                </a:solidFill>
              </a:rPr>
              <a:t>Emotional Capital </a:t>
            </a:r>
            <a:r>
              <a:rPr lang="en-GB" sz="3200" b="1" dirty="0" smtClean="0"/>
              <a:t>consists of self-confidence, ambition and courage, risk bearing ability and flexibility.</a:t>
            </a:r>
          </a:p>
          <a:p>
            <a:pPr marL="457200" indent="-457200" algn="just">
              <a:buFont typeface="Wingdings" panose="05000000000000000000" pitchFamily="2" charset="2"/>
              <a:buChar char="Ø"/>
            </a:pPr>
            <a:r>
              <a:rPr lang="en-GB" sz="3200" b="1" dirty="0" smtClean="0">
                <a:solidFill>
                  <a:srgbClr val="C00000"/>
                </a:solidFill>
              </a:rPr>
              <a:t>HR refer to both qualitative and quantitative aspects of employees working in an organization. </a:t>
            </a:r>
          </a:p>
          <a:p>
            <a:pPr marL="457200" indent="-457200" algn="just">
              <a:buFont typeface="Wingdings" panose="05000000000000000000" pitchFamily="2" charset="2"/>
              <a:buChar char="Ø"/>
            </a:pPr>
            <a:endParaRPr lang="en-GB" sz="3200" dirty="0" smtClean="0"/>
          </a:p>
        </p:txBody>
      </p:sp>
      <p:sp>
        <p:nvSpPr>
          <p:cNvPr id="2" name="TextBox 1"/>
          <p:cNvSpPr txBox="1"/>
          <p:nvPr/>
        </p:nvSpPr>
        <p:spPr>
          <a:xfrm>
            <a:off x="731520" y="496389"/>
            <a:ext cx="10541726" cy="646331"/>
          </a:xfrm>
          <a:prstGeom prst="rect">
            <a:avLst/>
          </a:prstGeom>
          <a:noFill/>
        </p:spPr>
        <p:txBody>
          <a:bodyPr wrap="square" rtlCol="0">
            <a:spAutoFit/>
          </a:bodyPr>
          <a:lstStyle/>
          <a:p>
            <a:pPr algn="ctr"/>
            <a:r>
              <a:rPr lang="en-GB" sz="3600" b="1" dirty="0" smtClean="0"/>
              <a:t>Meaning and Definition of HRM</a:t>
            </a:r>
            <a:endParaRPr lang="en-GB" sz="3600" b="1" dirty="0"/>
          </a:p>
        </p:txBody>
      </p:sp>
    </p:spTree>
    <p:extLst>
      <p:ext uri="{BB962C8B-B14F-4D97-AF65-F5344CB8AC3E}">
        <p14:creationId xmlns:p14="http://schemas.microsoft.com/office/powerpoint/2010/main" val="2169695210"/>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50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50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50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grpId="0" nodeType="clickEffect">
                                  <p:stCondLst>
                                    <p:cond delay="50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76794" y="1142720"/>
            <a:ext cx="11051177" cy="6001643"/>
          </a:xfrm>
          <a:prstGeom prst="rect">
            <a:avLst/>
          </a:prstGeom>
          <a:noFill/>
        </p:spPr>
        <p:txBody>
          <a:bodyPr wrap="square" rtlCol="0">
            <a:spAutoFit/>
          </a:bodyPr>
          <a:lstStyle/>
          <a:p>
            <a:pPr marL="457200" indent="-457200" algn="just">
              <a:buFont typeface="Arial" panose="020B0604020202020204" pitchFamily="34" charset="0"/>
              <a:buChar char="•"/>
            </a:pPr>
            <a:r>
              <a:rPr lang="en-GB" sz="3200" b="1" dirty="0" smtClean="0">
                <a:solidFill>
                  <a:schemeClr val="accent6"/>
                </a:solidFill>
              </a:rPr>
              <a:t>HRM </a:t>
            </a:r>
            <a:r>
              <a:rPr lang="en-GB" sz="3200" dirty="0" smtClean="0"/>
              <a:t>can be traced to England, where craftspeople organized  guilds (unions); they used Unity to improve their working conditions</a:t>
            </a:r>
          </a:p>
          <a:p>
            <a:pPr marL="457200" indent="-457200" algn="just">
              <a:buFont typeface="Arial" panose="020B0604020202020204" pitchFamily="34" charset="0"/>
              <a:buChar char="•"/>
            </a:pPr>
            <a:r>
              <a:rPr lang="en-GB" sz="3200" b="1" dirty="0">
                <a:solidFill>
                  <a:schemeClr val="accent6"/>
                </a:solidFill>
              </a:rPr>
              <a:t>The Industrial Revolution </a:t>
            </a:r>
            <a:r>
              <a:rPr lang="en-GB" sz="3200" dirty="0" smtClean="0"/>
              <a:t>in the 18</a:t>
            </a:r>
            <a:r>
              <a:rPr lang="en-GB" sz="3200" baseline="30000" dirty="0" smtClean="0"/>
              <a:t>th</a:t>
            </a:r>
            <a:r>
              <a:rPr lang="en-GB" sz="3200" dirty="0" smtClean="0"/>
              <a:t> century laid the basis for a new, complex industrial society: changing work conditions, social patterns, and </a:t>
            </a:r>
            <a:r>
              <a:rPr lang="en-GB" sz="3200" dirty="0" err="1" smtClean="0"/>
              <a:t>labor</a:t>
            </a:r>
            <a:r>
              <a:rPr lang="en-GB" sz="3200" dirty="0" smtClean="0"/>
              <a:t> created a gap between owners and workers.</a:t>
            </a:r>
          </a:p>
          <a:p>
            <a:pPr marL="457200" indent="-457200" algn="just">
              <a:buFont typeface="Arial" panose="020B0604020202020204" pitchFamily="34" charset="0"/>
              <a:buChar char="•"/>
            </a:pPr>
            <a:r>
              <a:rPr lang="en-GB" sz="3200" dirty="0" smtClean="0"/>
              <a:t> During the world wars (1915 -1948) era, </a:t>
            </a:r>
            <a:r>
              <a:rPr lang="en-GB" sz="3200" b="1" dirty="0" smtClean="0">
                <a:solidFill>
                  <a:srgbClr val="FF0000"/>
                </a:solidFill>
              </a:rPr>
              <a:t>scientific management</a:t>
            </a:r>
            <a:r>
              <a:rPr lang="en-GB" sz="3200" dirty="0" smtClean="0"/>
              <a:t>, welfare work, and </a:t>
            </a:r>
            <a:r>
              <a:rPr lang="en-GB" sz="3200" b="1" dirty="0" smtClean="0">
                <a:solidFill>
                  <a:srgbClr val="FF0000"/>
                </a:solidFill>
              </a:rPr>
              <a:t>industrial psychology </a:t>
            </a:r>
            <a:r>
              <a:rPr lang="en-GB" sz="3200" dirty="0" smtClean="0"/>
              <a:t>emerged.</a:t>
            </a:r>
          </a:p>
          <a:p>
            <a:pPr marL="457200" indent="-457200" algn="just">
              <a:buFont typeface="Arial" panose="020B0604020202020204" pitchFamily="34" charset="0"/>
              <a:buChar char="•"/>
            </a:pPr>
            <a:endParaRPr lang="en-GB" sz="3200" dirty="0" smtClean="0"/>
          </a:p>
          <a:p>
            <a:pPr marL="457200" indent="-457200" algn="just">
              <a:buFont typeface="Wingdings" panose="05000000000000000000" pitchFamily="2" charset="2"/>
              <a:buChar char="Ø"/>
            </a:pPr>
            <a:endParaRPr lang="en-GB" sz="3200" dirty="0" smtClean="0"/>
          </a:p>
        </p:txBody>
      </p:sp>
      <p:sp>
        <p:nvSpPr>
          <p:cNvPr id="2" name="TextBox 1"/>
          <p:cNvSpPr txBox="1"/>
          <p:nvPr/>
        </p:nvSpPr>
        <p:spPr>
          <a:xfrm>
            <a:off x="731520" y="470263"/>
            <a:ext cx="10541726" cy="646331"/>
          </a:xfrm>
          <a:prstGeom prst="rect">
            <a:avLst/>
          </a:prstGeom>
          <a:noFill/>
        </p:spPr>
        <p:txBody>
          <a:bodyPr wrap="square" rtlCol="0">
            <a:spAutoFit/>
          </a:bodyPr>
          <a:lstStyle/>
          <a:p>
            <a:pPr algn="ctr"/>
            <a:r>
              <a:rPr lang="en-GB" sz="3600" b="1" dirty="0" smtClean="0"/>
              <a:t>A Brief History of Human Resources Management</a:t>
            </a:r>
            <a:endParaRPr lang="en-GB" sz="3600" b="1" dirty="0"/>
          </a:p>
        </p:txBody>
      </p:sp>
    </p:spTree>
    <p:extLst>
      <p:ext uri="{BB962C8B-B14F-4D97-AF65-F5344CB8AC3E}">
        <p14:creationId xmlns:p14="http://schemas.microsoft.com/office/powerpoint/2010/main" val="430160109"/>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50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50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50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76794" y="1142720"/>
            <a:ext cx="11051177" cy="4955203"/>
          </a:xfrm>
          <a:prstGeom prst="rect">
            <a:avLst/>
          </a:prstGeom>
          <a:noFill/>
        </p:spPr>
        <p:txBody>
          <a:bodyPr wrap="square" rtlCol="0">
            <a:spAutoFit/>
          </a:bodyPr>
          <a:lstStyle/>
          <a:p>
            <a:pPr marL="457200" indent="-457200" algn="just">
              <a:buFont typeface="Wingdings" panose="05000000000000000000" pitchFamily="2" charset="2"/>
              <a:buChar char="Ø"/>
            </a:pPr>
            <a:r>
              <a:rPr lang="en-GB" sz="2800" b="1" dirty="0" smtClean="0">
                <a:solidFill>
                  <a:srgbClr val="0070C0"/>
                </a:solidFill>
              </a:rPr>
              <a:t>Scientific Management:</a:t>
            </a:r>
          </a:p>
          <a:p>
            <a:pPr marL="457200" indent="-457200" algn="just">
              <a:buFont typeface="Arial" panose="020B0604020202020204" pitchFamily="34" charset="0"/>
              <a:buChar char="•"/>
            </a:pPr>
            <a:r>
              <a:rPr lang="en-GB" sz="2800" b="1" dirty="0" smtClean="0">
                <a:solidFill>
                  <a:schemeClr val="accent6"/>
                </a:solidFill>
              </a:rPr>
              <a:t>Frederick W. TAYLOR </a:t>
            </a:r>
            <a:r>
              <a:rPr lang="en-GB" sz="2800" dirty="0" smtClean="0"/>
              <a:t>(1856-1915)</a:t>
            </a:r>
            <a:r>
              <a:rPr lang="en-GB" sz="2800" dirty="0" smtClean="0">
                <a:solidFill>
                  <a:schemeClr val="accent6"/>
                </a:solidFill>
              </a:rPr>
              <a:t>, </a:t>
            </a:r>
            <a:r>
              <a:rPr lang="en-GB" sz="2800" dirty="0" smtClean="0"/>
              <a:t>the father of scientific management (SM).</a:t>
            </a:r>
            <a:r>
              <a:rPr lang="en-GB" dirty="0" smtClean="0"/>
              <a:t> </a:t>
            </a:r>
            <a:r>
              <a:rPr lang="en-GB" sz="2800" dirty="0"/>
              <a:t>He was an American inventor and engineer. </a:t>
            </a:r>
            <a:r>
              <a:rPr lang="en-GB" sz="2800" dirty="0"/>
              <a:t>His two most important works were </a:t>
            </a:r>
            <a:r>
              <a:rPr lang="en-GB" sz="2800" i="1" dirty="0"/>
              <a:t>Shop Management</a:t>
            </a:r>
            <a:r>
              <a:rPr lang="en-GB" sz="2800" dirty="0"/>
              <a:t> (1903) and </a:t>
            </a:r>
            <a:r>
              <a:rPr lang="en-GB" sz="2800" i="1" dirty="0"/>
              <a:t>The Principles of Scientific Management</a:t>
            </a:r>
            <a:r>
              <a:rPr lang="en-GB" sz="2800" dirty="0"/>
              <a:t> (1911</a:t>
            </a:r>
            <a:r>
              <a:rPr lang="en-GB" sz="2800" dirty="0" smtClean="0"/>
              <a:t>). He summarized  SM as follows:</a:t>
            </a:r>
          </a:p>
          <a:p>
            <a:pPr marL="457200" indent="-457200" algn="just">
              <a:buFont typeface="Arial" panose="020B0604020202020204" pitchFamily="34" charset="0"/>
              <a:buChar char="•"/>
            </a:pPr>
            <a:r>
              <a:rPr lang="en-GB" sz="2800" dirty="0" smtClean="0"/>
              <a:t>Science</a:t>
            </a:r>
            <a:endParaRPr lang="en-GB" sz="2800" dirty="0"/>
          </a:p>
          <a:p>
            <a:pPr marL="457200" indent="-457200" algn="just">
              <a:buFont typeface="Arial" panose="020B0604020202020204" pitchFamily="34" charset="0"/>
              <a:buChar char="•"/>
            </a:pPr>
            <a:r>
              <a:rPr lang="en-GB" sz="2800" dirty="0" smtClean="0"/>
              <a:t>Harmony</a:t>
            </a:r>
          </a:p>
          <a:p>
            <a:pPr marL="457200" indent="-457200" algn="just">
              <a:buFont typeface="Arial" panose="020B0604020202020204" pitchFamily="34" charset="0"/>
              <a:buChar char="•"/>
            </a:pPr>
            <a:r>
              <a:rPr lang="en-GB" sz="2800" dirty="0" smtClean="0"/>
              <a:t>Cooperation</a:t>
            </a:r>
          </a:p>
          <a:p>
            <a:pPr marL="457200" indent="-457200" algn="just">
              <a:buFont typeface="Arial" panose="020B0604020202020204" pitchFamily="34" charset="0"/>
              <a:buChar char="•"/>
            </a:pPr>
            <a:r>
              <a:rPr lang="en-GB" sz="2800" dirty="0" smtClean="0"/>
              <a:t>Maximum output</a:t>
            </a:r>
          </a:p>
          <a:p>
            <a:pPr marL="457200" indent="-457200" algn="just">
              <a:buFont typeface="Arial" panose="020B0604020202020204" pitchFamily="34" charset="0"/>
              <a:buChar char="•"/>
            </a:pPr>
            <a:endParaRPr lang="en-GB" sz="3200" dirty="0" smtClean="0"/>
          </a:p>
          <a:p>
            <a:pPr marL="457200" indent="-457200" algn="just">
              <a:buFont typeface="Wingdings" panose="05000000000000000000" pitchFamily="2" charset="2"/>
              <a:buChar char="Ø"/>
            </a:pPr>
            <a:endParaRPr lang="en-GB" sz="3200" dirty="0" smtClean="0"/>
          </a:p>
        </p:txBody>
      </p:sp>
      <p:sp>
        <p:nvSpPr>
          <p:cNvPr id="2" name="TextBox 1"/>
          <p:cNvSpPr txBox="1"/>
          <p:nvPr/>
        </p:nvSpPr>
        <p:spPr>
          <a:xfrm>
            <a:off x="731520" y="470263"/>
            <a:ext cx="10541726" cy="646331"/>
          </a:xfrm>
          <a:prstGeom prst="rect">
            <a:avLst/>
          </a:prstGeom>
          <a:noFill/>
        </p:spPr>
        <p:txBody>
          <a:bodyPr wrap="square" rtlCol="0">
            <a:spAutoFit/>
          </a:bodyPr>
          <a:lstStyle/>
          <a:p>
            <a:pPr algn="ctr"/>
            <a:r>
              <a:rPr lang="en-GB" sz="3600" b="1" dirty="0" smtClean="0"/>
              <a:t>A Brief History of Human Resources Management</a:t>
            </a:r>
            <a:endParaRPr lang="en-GB" sz="3600" b="1" dirty="0"/>
          </a:p>
        </p:txBody>
      </p:sp>
    </p:spTree>
    <p:extLst>
      <p:ext uri="{BB962C8B-B14F-4D97-AF65-F5344CB8AC3E}">
        <p14:creationId xmlns:p14="http://schemas.microsoft.com/office/powerpoint/2010/main" val="2985259947"/>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50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50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50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grpId="0" nodeType="clickEffect">
                                  <p:stCondLst>
                                    <p:cond delay="50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grpId="0" nodeType="clickEffect">
                                  <p:stCondLst>
                                    <p:cond delay="50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1" fill="hold" grpId="0" nodeType="clickEffect">
                                  <p:stCondLst>
                                    <p:cond delay="50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additive="base">
                                        <p:cTn id="3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5" end="5"/>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76794" y="1142720"/>
            <a:ext cx="11051177" cy="5324535"/>
          </a:xfrm>
          <a:prstGeom prst="rect">
            <a:avLst/>
          </a:prstGeom>
          <a:noFill/>
        </p:spPr>
        <p:txBody>
          <a:bodyPr wrap="square" rtlCol="0">
            <a:spAutoFit/>
          </a:bodyPr>
          <a:lstStyle/>
          <a:p>
            <a:pPr marL="457200" indent="-457200" algn="just">
              <a:buFont typeface="Arial" panose="020B0604020202020204" pitchFamily="34" charset="0"/>
              <a:buChar char="•"/>
            </a:pPr>
            <a:r>
              <a:rPr lang="en-GB" sz="2800" b="1" dirty="0" smtClean="0">
                <a:solidFill>
                  <a:schemeClr val="accent6"/>
                </a:solidFill>
              </a:rPr>
              <a:t>Science:</a:t>
            </a:r>
            <a:r>
              <a:rPr lang="en-GB" sz="2800" dirty="0" smtClean="0"/>
              <a:t> </a:t>
            </a:r>
            <a:r>
              <a:rPr lang="en-GB" sz="2800" b="1" dirty="0">
                <a:solidFill>
                  <a:srgbClr val="FF0000"/>
                </a:solidFill>
              </a:rPr>
              <a:t>Rule of Thumb </a:t>
            </a:r>
            <a:r>
              <a:rPr lang="en-GB" sz="2800" b="1" dirty="0"/>
              <a:t>should be Replaced with </a:t>
            </a:r>
            <a:r>
              <a:rPr lang="en-GB" sz="2800" b="1" dirty="0">
                <a:solidFill>
                  <a:schemeClr val="accent6"/>
                </a:solidFill>
              </a:rPr>
              <a:t>Science:</a:t>
            </a:r>
          </a:p>
          <a:p>
            <a:pPr algn="just"/>
            <a:r>
              <a:rPr lang="en-GB" sz="2800" dirty="0" smtClean="0"/>
              <a:t>Applying Science to Management (</a:t>
            </a:r>
            <a:r>
              <a:rPr lang="en-GB" sz="2400" dirty="0" smtClean="0"/>
              <a:t>scientific</a:t>
            </a:r>
            <a:r>
              <a:rPr lang="en-GB" sz="2800" dirty="0" smtClean="0"/>
              <a:t>, </a:t>
            </a:r>
            <a:r>
              <a:rPr lang="en-GB" sz="2400" dirty="0" smtClean="0"/>
              <a:t>engineering, and mathematical analysis) </a:t>
            </a:r>
            <a:r>
              <a:rPr lang="en-GB" sz="2800" dirty="0" smtClean="0"/>
              <a:t>instead of the Rule of Thumb.</a:t>
            </a:r>
          </a:p>
          <a:p>
            <a:pPr marL="457200" indent="-457200" algn="just">
              <a:buFont typeface="Arial" panose="020B0604020202020204" pitchFamily="34" charset="0"/>
              <a:buChar char="•"/>
            </a:pPr>
            <a:endParaRPr lang="en-GB" sz="2800" dirty="0" smtClean="0"/>
          </a:p>
          <a:p>
            <a:pPr algn="just"/>
            <a:r>
              <a:rPr lang="en-GB" sz="2800" dirty="0"/>
              <a:t>Work should not be performed on the basis of past experience, trial and error approach or Rule of Thumb. </a:t>
            </a:r>
            <a:r>
              <a:rPr lang="en-GB" sz="2800" dirty="0"/>
              <a:t>It should be performed in a scientific manner</a:t>
            </a:r>
            <a:r>
              <a:rPr lang="en-GB" sz="2800" dirty="0" smtClean="0"/>
              <a:t>.</a:t>
            </a:r>
          </a:p>
          <a:p>
            <a:pPr algn="just"/>
            <a:r>
              <a:rPr lang="en-GB" sz="2400" b="1" dirty="0">
                <a:solidFill>
                  <a:srgbClr val="0070C0"/>
                </a:solidFill>
              </a:rPr>
              <a:t>Under the scientific method, each task is based on time and motion </a:t>
            </a:r>
            <a:r>
              <a:rPr lang="en-GB" sz="2400" b="1" dirty="0" smtClean="0">
                <a:solidFill>
                  <a:srgbClr val="0070C0"/>
                </a:solidFill>
              </a:rPr>
              <a:t>study:</a:t>
            </a:r>
          </a:p>
          <a:p>
            <a:pPr algn="just"/>
            <a:r>
              <a:rPr lang="en-GB" sz="2800" dirty="0"/>
              <a:t>The time and motion study divides the work into smaller units, eliminates undesirable motions, arrives at the best way (motion) of doing the work</a:t>
            </a:r>
            <a:endParaRPr lang="en-GB" sz="4800" b="1" dirty="0">
              <a:solidFill>
                <a:srgbClr val="0070C0"/>
              </a:solidFill>
            </a:endParaRPr>
          </a:p>
          <a:p>
            <a:pPr marL="457200" indent="-457200" algn="just">
              <a:buFont typeface="Arial" panose="020B0604020202020204" pitchFamily="34" charset="0"/>
              <a:buChar char="•"/>
            </a:pPr>
            <a:endParaRPr lang="en-GB" sz="3200" dirty="0" smtClean="0"/>
          </a:p>
          <a:p>
            <a:pPr algn="just"/>
            <a:endParaRPr lang="en-GB" sz="3200" dirty="0" smtClean="0"/>
          </a:p>
        </p:txBody>
      </p:sp>
      <p:sp>
        <p:nvSpPr>
          <p:cNvPr id="2" name="TextBox 1"/>
          <p:cNvSpPr txBox="1"/>
          <p:nvPr/>
        </p:nvSpPr>
        <p:spPr>
          <a:xfrm>
            <a:off x="731520" y="470263"/>
            <a:ext cx="10541726" cy="646331"/>
          </a:xfrm>
          <a:prstGeom prst="rect">
            <a:avLst/>
          </a:prstGeom>
          <a:noFill/>
        </p:spPr>
        <p:txBody>
          <a:bodyPr wrap="square" rtlCol="0">
            <a:spAutoFit/>
          </a:bodyPr>
          <a:lstStyle/>
          <a:p>
            <a:pPr algn="ctr"/>
            <a:r>
              <a:rPr lang="en-GB" sz="3600" b="1" dirty="0" smtClean="0"/>
              <a:t>A Brief History of Human Resources Management</a:t>
            </a:r>
            <a:endParaRPr lang="en-GB" sz="3600" b="1" dirty="0"/>
          </a:p>
        </p:txBody>
      </p:sp>
    </p:spTree>
    <p:extLst>
      <p:ext uri="{BB962C8B-B14F-4D97-AF65-F5344CB8AC3E}">
        <p14:creationId xmlns:p14="http://schemas.microsoft.com/office/powerpoint/2010/main" val="3513852203"/>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50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50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50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grpId="0" nodeType="clickEffect">
                                  <p:stCondLst>
                                    <p:cond delay="50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grpId="0" nodeType="clickEffect">
                                  <p:stCondLst>
                                    <p:cond delay="500"/>
                                  </p:stCondLst>
                                  <p:childTnLst>
                                    <p:set>
                                      <p:cBhvr>
                                        <p:cTn id="30" dur="1" fill="hold">
                                          <p:stCondLst>
                                            <p:cond delay="0"/>
                                          </p:stCondLst>
                                        </p:cTn>
                                        <p:tgtEl>
                                          <p:spTgt spid="4">
                                            <p:txEl>
                                              <p:pRg st="5" end="5"/>
                                            </p:txEl>
                                          </p:spTgt>
                                        </p:tgtEl>
                                        <p:attrNameLst>
                                          <p:attrName>style.visibility</p:attrName>
                                        </p:attrNameLst>
                                      </p:cBhvr>
                                      <p:to>
                                        <p:strVal val="visible"/>
                                      </p:to>
                                    </p:set>
                                    <p:anim calcmode="lin" valueType="num">
                                      <p:cBhvr additive="base">
                                        <p:cTn id="3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5" end="5"/>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76794" y="1142720"/>
            <a:ext cx="11051177" cy="3662541"/>
          </a:xfrm>
          <a:prstGeom prst="rect">
            <a:avLst/>
          </a:prstGeom>
          <a:noFill/>
        </p:spPr>
        <p:txBody>
          <a:bodyPr wrap="square" rtlCol="0">
            <a:spAutoFit/>
          </a:bodyPr>
          <a:lstStyle/>
          <a:p>
            <a:pPr marL="457200" indent="-457200" algn="just">
              <a:buFont typeface="Arial" panose="020B0604020202020204" pitchFamily="34" charset="0"/>
              <a:buChar char="•"/>
            </a:pPr>
            <a:r>
              <a:rPr lang="en-GB" sz="2800" b="1" dirty="0" smtClean="0">
                <a:solidFill>
                  <a:schemeClr val="accent6"/>
                </a:solidFill>
              </a:rPr>
              <a:t>Harmony:</a:t>
            </a:r>
          </a:p>
          <a:p>
            <a:pPr algn="just"/>
            <a:r>
              <a:rPr lang="en-GB" sz="2800" b="1" dirty="0" smtClean="0">
                <a:solidFill>
                  <a:schemeClr val="accent6"/>
                </a:solidFill>
              </a:rPr>
              <a:t> </a:t>
            </a:r>
            <a:r>
              <a:rPr lang="en-GB" sz="2800" dirty="0"/>
              <a:t>All members of the organisation (employers and employees) should work as a team. Conflicts should be resolved by mutual discussions and coordination and disagreements should be eliminated. All group actions should be based on mutual understanding so that group, as a whole, contributes to organisational output.</a:t>
            </a:r>
            <a:endParaRPr lang="en-GB" sz="4000" dirty="0" smtClean="0"/>
          </a:p>
          <a:p>
            <a:pPr algn="just"/>
            <a:endParaRPr lang="en-GB" sz="3200" dirty="0" smtClean="0"/>
          </a:p>
          <a:p>
            <a:pPr marL="457200" indent="-457200" algn="just">
              <a:buFont typeface="Wingdings" panose="05000000000000000000" pitchFamily="2" charset="2"/>
              <a:buChar char="Ø"/>
            </a:pPr>
            <a:endParaRPr lang="en-GB" sz="3200" dirty="0" smtClean="0"/>
          </a:p>
        </p:txBody>
      </p:sp>
      <p:sp>
        <p:nvSpPr>
          <p:cNvPr id="2" name="TextBox 1"/>
          <p:cNvSpPr txBox="1"/>
          <p:nvPr/>
        </p:nvSpPr>
        <p:spPr>
          <a:xfrm>
            <a:off x="731520" y="470263"/>
            <a:ext cx="10541726" cy="646331"/>
          </a:xfrm>
          <a:prstGeom prst="rect">
            <a:avLst/>
          </a:prstGeom>
          <a:noFill/>
        </p:spPr>
        <p:txBody>
          <a:bodyPr wrap="square" rtlCol="0">
            <a:spAutoFit/>
          </a:bodyPr>
          <a:lstStyle/>
          <a:p>
            <a:pPr algn="ctr"/>
            <a:r>
              <a:rPr lang="en-GB" sz="3600" b="1" dirty="0" smtClean="0"/>
              <a:t>A Brief History of Human Resources Management</a:t>
            </a:r>
            <a:endParaRPr lang="en-GB" sz="3600" b="1" dirty="0"/>
          </a:p>
        </p:txBody>
      </p:sp>
    </p:spTree>
    <p:extLst>
      <p:ext uri="{BB962C8B-B14F-4D97-AF65-F5344CB8AC3E}">
        <p14:creationId xmlns:p14="http://schemas.microsoft.com/office/powerpoint/2010/main" val="3742862157"/>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50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50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76794" y="1142720"/>
            <a:ext cx="11051177" cy="3785652"/>
          </a:xfrm>
          <a:prstGeom prst="rect">
            <a:avLst/>
          </a:prstGeom>
          <a:noFill/>
        </p:spPr>
        <p:txBody>
          <a:bodyPr wrap="square" rtlCol="0">
            <a:spAutoFit/>
          </a:bodyPr>
          <a:lstStyle/>
          <a:p>
            <a:pPr marL="457200" indent="-457200" algn="just">
              <a:buFont typeface="Arial" panose="020B0604020202020204" pitchFamily="34" charset="0"/>
              <a:buChar char="•"/>
            </a:pPr>
            <a:r>
              <a:rPr lang="en-GB" sz="2800" b="1" dirty="0" smtClean="0">
                <a:solidFill>
                  <a:schemeClr val="accent6"/>
                </a:solidFill>
              </a:rPr>
              <a:t>Cooperation, Not Individualism</a:t>
            </a:r>
            <a:r>
              <a:rPr lang="en-GB" sz="2800" dirty="0" smtClean="0"/>
              <a:t>: </a:t>
            </a:r>
          </a:p>
          <a:p>
            <a:pPr algn="just"/>
            <a:r>
              <a:rPr lang="en-GB" sz="3600" dirty="0"/>
              <a:t>People should not promote individual interests at the cost of organisational interests. They should cooperate with each other, promote mutual understanding in their thinking, solve each other’s problems and work as a team to achieve organisational goals.</a:t>
            </a:r>
            <a:endParaRPr lang="en-GB" sz="5400" dirty="0" smtClean="0"/>
          </a:p>
          <a:p>
            <a:pPr marL="457200" indent="-457200" algn="just">
              <a:buFont typeface="Wingdings" panose="05000000000000000000" pitchFamily="2" charset="2"/>
              <a:buChar char="Ø"/>
            </a:pPr>
            <a:endParaRPr lang="en-GB" sz="3200" dirty="0" smtClean="0"/>
          </a:p>
        </p:txBody>
      </p:sp>
      <p:sp>
        <p:nvSpPr>
          <p:cNvPr id="2" name="TextBox 1"/>
          <p:cNvSpPr txBox="1"/>
          <p:nvPr/>
        </p:nvSpPr>
        <p:spPr>
          <a:xfrm>
            <a:off x="731520" y="470263"/>
            <a:ext cx="10541726" cy="646331"/>
          </a:xfrm>
          <a:prstGeom prst="rect">
            <a:avLst/>
          </a:prstGeom>
          <a:noFill/>
        </p:spPr>
        <p:txBody>
          <a:bodyPr wrap="square" rtlCol="0">
            <a:spAutoFit/>
          </a:bodyPr>
          <a:lstStyle/>
          <a:p>
            <a:pPr algn="ctr"/>
            <a:r>
              <a:rPr lang="en-GB" sz="3600" b="1" dirty="0" smtClean="0"/>
              <a:t>A Brief History of Human Resources Management</a:t>
            </a:r>
            <a:endParaRPr lang="en-GB" sz="3600" b="1" dirty="0"/>
          </a:p>
        </p:txBody>
      </p:sp>
    </p:spTree>
    <p:extLst>
      <p:ext uri="{BB962C8B-B14F-4D97-AF65-F5344CB8AC3E}">
        <p14:creationId xmlns:p14="http://schemas.microsoft.com/office/powerpoint/2010/main" val="1567482869"/>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50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76794" y="1142720"/>
            <a:ext cx="11051177" cy="5016758"/>
          </a:xfrm>
          <a:prstGeom prst="rect">
            <a:avLst/>
          </a:prstGeom>
          <a:noFill/>
        </p:spPr>
        <p:txBody>
          <a:bodyPr wrap="square" rtlCol="0">
            <a:spAutoFit/>
          </a:bodyPr>
          <a:lstStyle/>
          <a:p>
            <a:pPr marL="457200" indent="-457200" algn="just">
              <a:buFont typeface="Arial" panose="020B0604020202020204" pitchFamily="34" charset="0"/>
              <a:buChar char="•"/>
            </a:pPr>
            <a:r>
              <a:rPr lang="en-GB" sz="2800" b="1" dirty="0">
                <a:solidFill>
                  <a:schemeClr val="accent6"/>
                </a:solidFill>
              </a:rPr>
              <a:t>Maximum Output, </a:t>
            </a:r>
            <a:r>
              <a:rPr lang="en-GB" sz="2800" b="1" dirty="0" smtClean="0">
                <a:solidFill>
                  <a:schemeClr val="accent6"/>
                </a:solidFill>
              </a:rPr>
              <a:t>Not </a:t>
            </a:r>
            <a:r>
              <a:rPr lang="en-GB" sz="2800" b="1" dirty="0">
                <a:solidFill>
                  <a:schemeClr val="accent6"/>
                </a:solidFill>
              </a:rPr>
              <a:t>Restricted Output</a:t>
            </a:r>
          </a:p>
          <a:p>
            <a:pPr algn="just"/>
            <a:r>
              <a:rPr lang="en-GB" sz="3200" dirty="0"/>
              <a:t>People should not restrict production. They should increase the output and share the benefits with the management. Workers should not feel that if they maximise organisational output, they would be turned out by management. Instead, they should appreciate the fact that increase in output shall be shared by employers (in the form of profits) and employees (in the form of wages) together.</a:t>
            </a:r>
          </a:p>
          <a:p>
            <a:r>
              <a:rPr lang="en-GB" sz="3600" dirty="0" smtClean="0"/>
              <a:t/>
            </a:r>
            <a:br>
              <a:rPr lang="en-GB" sz="3600" dirty="0" smtClean="0"/>
            </a:br>
            <a:endParaRPr lang="en-GB" sz="3200" dirty="0" smtClean="0"/>
          </a:p>
        </p:txBody>
      </p:sp>
      <p:sp>
        <p:nvSpPr>
          <p:cNvPr id="2" name="TextBox 1"/>
          <p:cNvSpPr txBox="1"/>
          <p:nvPr/>
        </p:nvSpPr>
        <p:spPr>
          <a:xfrm>
            <a:off x="731520" y="470263"/>
            <a:ext cx="10541726" cy="646331"/>
          </a:xfrm>
          <a:prstGeom prst="rect">
            <a:avLst/>
          </a:prstGeom>
          <a:noFill/>
        </p:spPr>
        <p:txBody>
          <a:bodyPr wrap="square" rtlCol="0">
            <a:spAutoFit/>
          </a:bodyPr>
          <a:lstStyle/>
          <a:p>
            <a:pPr algn="ctr"/>
            <a:r>
              <a:rPr lang="en-GB" sz="3600" b="1" dirty="0" smtClean="0"/>
              <a:t>A Brief History of Human Resources Management</a:t>
            </a:r>
            <a:endParaRPr lang="en-GB" sz="3600" b="1" dirty="0"/>
          </a:p>
        </p:txBody>
      </p:sp>
    </p:spTree>
    <p:extLst>
      <p:ext uri="{BB962C8B-B14F-4D97-AF65-F5344CB8AC3E}">
        <p14:creationId xmlns:p14="http://schemas.microsoft.com/office/powerpoint/2010/main" val="1592585447"/>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76794" y="1142720"/>
            <a:ext cx="11051177" cy="5016758"/>
          </a:xfrm>
          <a:prstGeom prst="rect">
            <a:avLst/>
          </a:prstGeom>
          <a:noFill/>
        </p:spPr>
        <p:txBody>
          <a:bodyPr wrap="square" rtlCol="0">
            <a:spAutoFit/>
          </a:bodyPr>
          <a:lstStyle/>
          <a:p>
            <a:pPr marL="457200" indent="-457200" algn="just">
              <a:buFont typeface="Wingdings" panose="05000000000000000000" pitchFamily="2" charset="2"/>
              <a:buChar char="Ø"/>
            </a:pPr>
            <a:r>
              <a:rPr lang="en-GB" sz="3200" dirty="0" smtClean="0">
                <a:solidFill>
                  <a:srgbClr val="0070C0"/>
                </a:solidFill>
              </a:rPr>
              <a:t>Industrial Psychology (IP),</a:t>
            </a:r>
            <a:r>
              <a:rPr lang="en-GB" sz="3200" dirty="0" smtClean="0"/>
              <a:t> initiated (introduced/developed) in 1913, </a:t>
            </a:r>
            <a:r>
              <a:rPr lang="en-GB" sz="3200" dirty="0"/>
              <a:t>refers to the applied organizational psychology used to study, </a:t>
            </a:r>
            <a:r>
              <a:rPr lang="en-GB" sz="3200" dirty="0" err="1"/>
              <a:t>analyze</a:t>
            </a:r>
            <a:r>
              <a:rPr lang="en-GB" sz="3200" dirty="0"/>
              <a:t> and understand human </a:t>
            </a:r>
            <a:r>
              <a:rPr lang="en-GB" sz="3200" dirty="0" err="1"/>
              <a:t>behavior</a:t>
            </a:r>
            <a:r>
              <a:rPr lang="en-GB" sz="3200" dirty="0"/>
              <a:t> in the workplace, mainly how business works and how employees function. Industrial psychology uses a range of scientific methods, including quantitative and qualitative research</a:t>
            </a:r>
          </a:p>
          <a:p>
            <a:pPr algn="just"/>
            <a:r>
              <a:rPr lang="en-GB" sz="3200" dirty="0" smtClean="0"/>
              <a:t>It focused on:</a:t>
            </a:r>
          </a:p>
          <a:p>
            <a:pPr marL="457200" indent="-457200" algn="just">
              <a:buFont typeface="Arial" panose="020B0604020202020204" pitchFamily="34" charset="0"/>
              <a:buChar char="•"/>
            </a:pPr>
            <a:r>
              <a:rPr lang="en-GB" sz="3200" dirty="0" smtClean="0">
                <a:solidFill>
                  <a:srgbClr val="00B050"/>
                </a:solidFill>
              </a:rPr>
              <a:t>The Worker</a:t>
            </a:r>
          </a:p>
          <a:p>
            <a:pPr marL="457200" indent="-457200" algn="just">
              <a:buFont typeface="Arial" panose="020B0604020202020204" pitchFamily="34" charset="0"/>
              <a:buChar char="•"/>
            </a:pPr>
            <a:r>
              <a:rPr lang="en-GB" sz="3200" dirty="0" smtClean="0">
                <a:solidFill>
                  <a:srgbClr val="00B050"/>
                </a:solidFill>
              </a:rPr>
              <a:t>Individual Differences</a:t>
            </a:r>
          </a:p>
          <a:p>
            <a:pPr marL="457200" indent="-457200" algn="just">
              <a:buFont typeface="Arial" panose="020B0604020202020204" pitchFamily="34" charset="0"/>
              <a:buChar char="•"/>
            </a:pPr>
            <a:r>
              <a:rPr lang="en-GB" sz="3200" dirty="0" smtClean="0">
                <a:solidFill>
                  <a:srgbClr val="00B050"/>
                </a:solidFill>
              </a:rPr>
              <a:t>The maximum well-being of the worker</a:t>
            </a:r>
            <a:endParaRPr lang="en-GB" sz="3200" dirty="0">
              <a:solidFill>
                <a:srgbClr val="00B050"/>
              </a:solidFill>
            </a:endParaRPr>
          </a:p>
        </p:txBody>
      </p:sp>
      <p:sp>
        <p:nvSpPr>
          <p:cNvPr id="2" name="TextBox 1"/>
          <p:cNvSpPr txBox="1"/>
          <p:nvPr/>
        </p:nvSpPr>
        <p:spPr>
          <a:xfrm>
            <a:off x="731520" y="470263"/>
            <a:ext cx="10541726" cy="646331"/>
          </a:xfrm>
          <a:prstGeom prst="rect">
            <a:avLst/>
          </a:prstGeom>
          <a:noFill/>
        </p:spPr>
        <p:txBody>
          <a:bodyPr wrap="square" rtlCol="0">
            <a:spAutoFit/>
          </a:bodyPr>
          <a:lstStyle/>
          <a:p>
            <a:pPr algn="ctr"/>
            <a:r>
              <a:rPr lang="en-GB" sz="3600" b="1" dirty="0" smtClean="0"/>
              <a:t>A Brief History of Human Resources Management</a:t>
            </a:r>
            <a:endParaRPr lang="en-GB" sz="3600" b="1" dirty="0"/>
          </a:p>
        </p:txBody>
      </p:sp>
    </p:spTree>
    <p:extLst>
      <p:ext uri="{BB962C8B-B14F-4D97-AF65-F5344CB8AC3E}">
        <p14:creationId xmlns:p14="http://schemas.microsoft.com/office/powerpoint/2010/main" val="3237944324"/>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76794" y="1142720"/>
            <a:ext cx="11051177" cy="2062103"/>
          </a:xfrm>
          <a:prstGeom prst="rect">
            <a:avLst/>
          </a:prstGeom>
          <a:noFill/>
        </p:spPr>
        <p:txBody>
          <a:bodyPr wrap="square" rtlCol="0">
            <a:spAutoFit/>
          </a:bodyPr>
          <a:lstStyle/>
          <a:p>
            <a:pPr marL="457200" indent="-457200" algn="just">
              <a:buFont typeface="Arial" panose="020B0604020202020204" pitchFamily="34" charset="0"/>
              <a:buChar char="•"/>
            </a:pPr>
            <a:r>
              <a:rPr lang="en-GB" sz="3200" dirty="0" smtClean="0">
                <a:solidFill>
                  <a:srgbClr val="00B050"/>
                </a:solidFill>
              </a:rPr>
              <a:t>The Worker:</a:t>
            </a:r>
          </a:p>
          <a:p>
            <a:pPr algn="just"/>
            <a:r>
              <a:rPr lang="en-GB" sz="3200" dirty="0" smtClean="0"/>
              <a:t>Study </a:t>
            </a:r>
            <a:r>
              <a:rPr lang="en-GB" sz="3200" dirty="0"/>
              <a:t>and understand human </a:t>
            </a:r>
            <a:r>
              <a:rPr lang="en-GB" sz="3200" dirty="0" err="1"/>
              <a:t>behavior</a:t>
            </a:r>
            <a:r>
              <a:rPr lang="en-GB" sz="3200" dirty="0"/>
              <a:t> in the workplace</a:t>
            </a:r>
            <a:endParaRPr lang="en-GB" sz="4800" dirty="0" smtClean="0">
              <a:solidFill>
                <a:srgbClr val="00B050"/>
              </a:solidFill>
            </a:endParaRPr>
          </a:p>
          <a:p>
            <a:pPr marL="457200" indent="-457200" algn="just">
              <a:buFont typeface="Arial" panose="020B0604020202020204" pitchFamily="34" charset="0"/>
              <a:buChar char="•"/>
            </a:pPr>
            <a:r>
              <a:rPr lang="en-GB" sz="3200" dirty="0" smtClean="0">
                <a:solidFill>
                  <a:srgbClr val="00B050"/>
                </a:solidFill>
              </a:rPr>
              <a:t>Individual Differences: </a:t>
            </a:r>
            <a:r>
              <a:rPr lang="en-GB" sz="3200" dirty="0" smtClean="0"/>
              <a:t>Intrinsic /Extrinsic Motivation </a:t>
            </a:r>
            <a:endParaRPr lang="en-GB" sz="3200" dirty="0" smtClean="0">
              <a:solidFill>
                <a:srgbClr val="00B050"/>
              </a:solidFill>
            </a:endParaRPr>
          </a:p>
          <a:p>
            <a:pPr marL="457200" indent="-457200" algn="just">
              <a:buFont typeface="Arial" panose="020B0604020202020204" pitchFamily="34" charset="0"/>
              <a:buChar char="•"/>
            </a:pPr>
            <a:r>
              <a:rPr lang="en-GB" sz="3200" dirty="0" smtClean="0">
                <a:solidFill>
                  <a:srgbClr val="00B050"/>
                </a:solidFill>
              </a:rPr>
              <a:t>The maximum well-being of the worker</a:t>
            </a:r>
            <a:endParaRPr lang="en-GB" sz="3200" dirty="0">
              <a:solidFill>
                <a:srgbClr val="00B050"/>
              </a:solidFill>
            </a:endParaRPr>
          </a:p>
        </p:txBody>
      </p:sp>
      <p:sp>
        <p:nvSpPr>
          <p:cNvPr id="2" name="TextBox 1"/>
          <p:cNvSpPr txBox="1"/>
          <p:nvPr/>
        </p:nvSpPr>
        <p:spPr>
          <a:xfrm>
            <a:off x="731520" y="470263"/>
            <a:ext cx="10541726" cy="646331"/>
          </a:xfrm>
          <a:prstGeom prst="rect">
            <a:avLst/>
          </a:prstGeom>
          <a:noFill/>
        </p:spPr>
        <p:txBody>
          <a:bodyPr wrap="square" rtlCol="0">
            <a:spAutoFit/>
          </a:bodyPr>
          <a:lstStyle/>
          <a:p>
            <a:pPr algn="ctr"/>
            <a:r>
              <a:rPr lang="en-GB" sz="3600" b="1" dirty="0" smtClean="0"/>
              <a:t>A Brief History of Human Resources Management</a:t>
            </a:r>
            <a:endParaRPr lang="en-GB" sz="3600" b="1" dirty="0"/>
          </a:p>
        </p:txBody>
      </p:sp>
    </p:spTree>
    <p:extLst>
      <p:ext uri="{BB962C8B-B14F-4D97-AF65-F5344CB8AC3E}">
        <p14:creationId xmlns:p14="http://schemas.microsoft.com/office/powerpoint/2010/main" val="1439487453"/>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smtClean="0"/>
              <a:t>Lesson </a:t>
            </a:r>
            <a:r>
              <a:rPr lang="en-GB" b="1" dirty="0" err="1" smtClean="0"/>
              <a:t>PLan</a:t>
            </a:r>
            <a:endParaRPr lang="en-GB" dirty="0"/>
          </a:p>
        </p:txBody>
      </p:sp>
      <p:sp>
        <p:nvSpPr>
          <p:cNvPr id="3" name="Content Placeholder 2"/>
          <p:cNvSpPr>
            <a:spLocks noGrp="1"/>
          </p:cNvSpPr>
          <p:nvPr>
            <p:ph idx="1"/>
          </p:nvPr>
        </p:nvSpPr>
        <p:spPr>
          <a:xfrm>
            <a:off x="838200" y="1825625"/>
            <a:ext cx="10515600" cy="2798626"/>
          </a:xfrm>
        </p:spPr>
        <p:txBody>
          <a:bodyPr/>
          <a:lstStyle/>
          <a:p>
            <a:r>
              <a:rPr lang="en-GB" sz="4000" dirty="0" smtClean="0"/>
              <a:t>Basic Concept of HRM</a:t>
            </a:r>
          </a:p>
          <a:p>
            <a:r>
              <a:rPr lang="en-GB" sz="4000" dirty="0" smtClean="0"/>
              <a:t>HRM &amp; Organizational Effectiveness </a:t>
            </a:r>
          </a:p>
          <a:p>
            <a:r>
              <a:rPr lang="en-GB" sz="4000" dirty="0" smtClean="0"/>
              <a:t>Meaning &amp; Definition of HRM</a:t>
            </a:r>
          </a:p>
          <a:p>
            <a:r>
              <a:rPr lang="en-GB" sz="4000" dirty="0" smtClean="0"/>
              <a:t>A Brief History of HRM</a:t>
            </a:r>
            <a:endParaRPr lang="en-GB" sz="4000" b="1" dirty="0">
              <a:solidFill>
                <a:srgbClr val="FF0000"/>
              </a:solidFill>
            </a:endParaRPr>
          </a:p>
          <a:p>
            <a:pPr marL="0" indent="0">
              <a:buNone/>
            </a:pPr>
            <a:endParaRPr lang="en-GB" dirty="0"/>
          </a:p>
          <a:p>
            <a:pPr marL="0" indent="0">
              <a:buNone/>
            </a:pPr>
            <a:endParaRPr lang="en-GB" dirty="0"/>
          </a:p>
          <a:p>
            <a:endParaRPr lang="en-GB" dirty="0"/>
          </a:p>
          <a:p>
            <a:endParaRPr lang="en-GB" dirty="0"/>
          </a:p>
          <a:p>
            <a:endParaRPr lang="en-GB" dirty="0"/>
          </a:p>
        </p:txBody>
      </p:sp>
    </p:spTree>
    <p:extLst>
      <p:ext uri="{BB962C8B-B14F-4D97-AF65-F5344CB8AC3E}">
        <p14:creationId xmlns:p14="http://schemas.microsoft.com/office/powerpoint/2010/main" val="1429652920"/>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50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50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50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44583" y="0"/>
            <a:ext cx="10541726" cy="646331"/>
          </a:xfrm>
          <a:prstGeom prst="rect">
            <a:avLst/>
          </a:prstGeom>
          <a:noFill/>
        </p:spPr>
        <p:txBody>
          <a:bodyPr wrap="square" rtlCol="0">
            <a:spAutoFit/>
          </a:bodyPr>
          <a:lstStyle/>
          <a:p>
            <a:pPr algn="ctr"/>
            <a:r>
              <a:rPr lang="en-GB" sz="3600" b="1" dirty="0" smtClean="0"/>
              <a:t>Functions of Human Resources Management</a:t>
            </a:r>
            <a:endParaRPr lang="en-GB" sz="3600" b="1"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2069" y="646331"/>
            <a:ext cx="11403874" cy="6211669"/>
          </a:xfrm>
          <a:prstGeom prst="rect">
            <a:avLst/>
          </a:prstGeom>
        </p:spPr>
      </p:pic>
    </p:spTree>
    <p:extLst>
      <p:ext uri="{BB962C8B-B14F-4D97-AF65-F5344CB8AC3E}">
        <p14:creationId xmlns:p14="http://schemas.microsoft.com/office/powerpoint/2010/main" val="2176879416"/>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31520" y="496389"/>
            <a:ext cx="10541726" cy="646331"/>
          </a:xfrm>
          <a:prstGeom prst="rect">
            <a:avLst/>
          </a:prstGeom>
          <a:noFill/>
        </p:spPr>
        <p:txBody>
          <a:bodyPr wrap="square" rtlCol="0">
            <a:spAutoFit/>
          </a:bodyPr>
          <a:lstStyle/>
          <a:p>
            <a:pPr algn="ctr"/>
            <a:r>
              <a:rPr lang="en-GB" sz="3600" b="1" dirty="0" smtClean="0"/>
              <a:t>Meaning and Definition of HRM</a:t>
            </a:r>
            <a:endParaRPr lang="en-GB" sz="3600" b="1" dirty="0"/>
          </a:p>
        </p:txBody>
      </p:sp>
    </p:spTree>
    <p:extLst>
      <p:ext uri="{BB962C8B-B14F-4D97-AF65-F5344CB8AC3E}">
        <p14:creationId xmlns:p14="http://schemas.microsoft.com/office/powerpoint/2010/main" val="1383344487"/>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a:t>Basic Concept of HRM</a:t>
            </a:r>
            <a:endParaRPr lang="en-GB" dirty="0"/>
          </a:p>
        </p:txBody>
      </p:sp>
      <p:sp>
        <p:nvSpPr>
          <p:cNvPr id="3" name="Content Placeholder 2"/>
          <p:cNvSpPr>
            <a:spLocks noGrp="1"/>
          </p:cNvSpPr>
          <p:nvPr>
            <p:ph idx="1"/>
          </p:nvPr>
        </p:nvSpPr>
        <p:spPr/>
        <p:txBody>
          <a:bodyPr/>
          <a:lstStyle/>
          <a:p>
            <a:r>
              <a:rPr lang="en-GB" smtClean="0"/>
              <a:t>Generally, an </a:t>
            </a:r>
            <a:r>
              <a:rPr lang="en-GB" dirty="0" smtClean="0"/>
              <a:t>organization </a:t>
            </a:r>
            <a:r>
              <a:rPr lang="en-GB" dirty="0"/>
              <a:t>is made up of 3 resources</a:t>
            </a:r>
            <a:r>
              <a:rPr lang="en-GB" dirty="0" smtClean="0"/>
              <a:t>:</a:t>
            </a:r>
          </a:p>
          <a:p>
            <a:r>
              <a:rPr lang="en-GB" dirty="0"/>
              <a:t>Financial (money) </a:t>
            </a:r>
            <a:r>
              <a:rPr lang="en-GB" dirty="0" smtClean="0"/>
              <a:t>resources</a:t>
            </a:r>
          </a:p>
          <a:p>
            <a:r>
              <a:rPr lang="en-GB" dirty="0"/>
              <a:t>Technical (material and machinery) </a:t>
            </a:r>
            <a:r>
              <a:rPr lang="en-GB" dirty="0" smtClean="0"/>
              <a:t>resources</a:t>
            </a:r>
          </a:p>
          <a:p>
            <a:r>
              <a:rPr lang="en-GB" dirty="0"/>
              <a:t>Human Resources </a:t>
            </a:r>
            <a:endParaRPr lang="en-GB" dirty="0" smtClean="0"/>
          </a:p>
          <a:p>
            <a:pPr>
              <a:buFont typeface="Wingdings" panose="05000000000000000000" pitchFamily="2" charset="2"/>
              <a:buChar char="Ø"/>
            </a:pPr>
            <a:r>
              <a:rPr lang="en-GB" b="1" dirty="0">
                <a:solidFill>
                  <a:srgbClr val="FF0000"/>
                </a:solidFill>
              </a:rPr>
              <a:t>It is the human that make use of non human resources</a:t>
            </a:r>
          </a:p>
          <a:p>
            <a:pPr marL="0" indent="0">
              <a:buNone/>
            </a:pPr>
            <a:endParaRPr lang="en-GB"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2610103055"/>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50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50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50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50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arn(inVertic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48640" y="653142"/>
            <a:ext cx="11051177" cy="3539430"/>
          </a:xfrm>
          <a:prstGeom prst="rect">
            <a:avLst/>
          </a:prstGeom>
          <a:noFill/>
        </p:spPr>
        <p:txBody>
          <a:bodyPr wrap="square" rtlCol="0">
            <a:spAutoFit/>
          </a:bodyPr>
          <a:lstStyle/>
          <a:p>
            <a:r>
              <a:rPr lang="en-GB" sz="3200" dirty="0" smtClean="0"/>
              <a:t>L.F </a:t>
            </a:r>
            <a:r>
              <a:rPr lang="en-GB" sz="3200" dirty="0" err="1" smtClean="0"/>
              <a:t>Urwick</a:t>
            </a:r>
            <a:r>
              <a:rPr lang="en-GB" sz="3200" dirty="0" smtClean="0"/>
              <a:t> says that </a:t>
            </a:r>
          </a:p>
          <a:p>
            <a:r>
              <a:rPr lang="en-GB" sz="3200" dirty="0" smtClean="0"/>
              <a:t>“Business houses are made or unbroken in the long run not by the markets or capital, patents or equipment but by men”</a:t>
            </a:r>
          </a:p>
          <a:p>
            <a:endParaRPr lang="en-GB" sz="3200" dirty="0"/>
          </a:p>
          <a:p>
            <a:r>
              <a:rPr lang="en-GB" sz="3200" dirty="0" smtClean="0"/>
              <a:t>As Peter F. Drucker says, </a:t>
            </a:r>
          </a:p>
          <a:p>
            <a:r>
              <a:rPr lang="en-GB" sz="3200" dirty="0" smtClean="0"/>
              <a:t>“Men, of all the resources available to Man, can grow and develop”.</a:t>
            </a:r>
            <a:endParaRPr lang="en-GB" sz="3200" dirty="0"/>
          </a:p>
        </p:txBody>
      </p:sp>
    </p:spTree>
    <p:extLst>
      <p:ext uri="{BB962C8B-B14F-4D97-AF65-F5344CB8AC3E}">
        <p14:creationId xmlns:p14="http://schemas.microsoft.com/office/powerpoint/2010/main" val="2895627328"/>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75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750"/>
                                        <p:tgtEl>
                                          <p:spTgt spid="4">
                                            <p:txEl>
                                              <p:pRg st="0" end="0"/>
                                            </p:txEl>
                                          </p:spTgt>
                                        </p:tgtEl>
                                      </p:cBhvr>
                                    </p:animEffect>
                                    <p:anim calcmode="lin" valueType="num">
                                      <p:cBhvr>
                                        <p:cTn id="8" dur="75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75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75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750"/>
                                        <p:tgtEl>
                                          <p:spTgt spid="4">
                                            <p:txEl>
                                              <p:pRg st="1" end="1"/>
                                            </p:txEl>
                                          </p:spTgt>
                                        </p:tgtEl>
                                      </p:cBhvr>
                                    </p:animEffect>
                                    <p:anim calcmode="lin" valueType="num">
                                      <p:cBhvr>
                                        <p:cTn id="15" dur="75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75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750"/>
                                  </p:stCondLst>
                                  <p:childTnLst>
                                    <p:set>
                                      <p:cBhvr>
                                        <p:cTn id="20" dur="1" fill="hold">
                                          <p:stCondLst>
                                            <p:cond delay="0"/>
                                          </p:stCondLst>
                                        </p:cTn>
                                        <p:tgtEl>
                                          <p:spTgt spid="4">
                                            <p:txEl>
                                              <p:pRg st="3" end="3"/>
                                            </p:txEl>
                                          </p:spTgt>
                                        </p:tgtEl>
                                        <p:attrNameLst>
                                          <p:attrName>style.visibility</p:attrName>
                                        </p:attrNameLst>
                                      </p:cBhvr>
                                      <p:to>
                                        <p:strVal val="visible"/>
                                      </p:to>
                                    </p:set>
                                    <p:animEffect transition="in" filter="fade">
                                      <p:cBhvr>
                                        <p:cTn id="21" dur="750"/>
                                        <p:tgtEl>
                                          <p:spTgt spid="4">
                                            <p:txEl>
                                              <p:pRg st="3" end="3"/>
                                            </p:txEl>
                                          </p:spTgt>
                                        </p:tgtEl>
                                      </p:cBhvr>
                                    </p:animEffect>
                                    <p:anim calcmode="lin" valueType="num">
                                      <p:cBhvr>
                                        <p:cTn id="22" dur="75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3" dur="75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750"/>
                                  </p:stCondLst>
                                  <p:childTnLst>
                                    <p:set>
                                      <p:cBhvr>
                                        <p:cTn id="27" dur="1" fill="hold">
                                          <p:stCondLst>
                                            <p:cond delay="0"/>
                                          </p:stCondLst>
                                        </p:cTn>
                                        <p:tgtEl>
                                          <p:spTgt spid="4">
                                            <p:txEl>
                                              <p:pRg st="4" end="4"/>
                                            </p:txEl>
                                          </p:spTgt>
                                        </p:tgtEl>
                                        <p:attrNameLst>
                                          <p:attrName>style.visibility</p:attrName>
                                        </p:attrNameLst>
                                      </p:cBhvr>
                                      <p:to>
                                        <p:strVal val="visible"/>
                                      </p:to>
                                    </p:set>
                                    <p:animEffect transition="in" filter="fade">
                                      <p:cBhvr>
                                        <p:cTn id="28" dur="750"/>
                                        <p:tgtEl>
                                          <p:spTgt spid="4">
                                            <p:txEl>
                                              <p:pRg st="4" end="4"/>
                                            </p:txEl>
                                          </p:spTgt>
                                        </p:tgtEl>
                                      </p:cBhvr>
                                    </p:animEffect>
                                    <p:anim calcmode="lin" valueType="num">
                                      <p:cBhvr>
                                        <p:cTn id="29" dur="75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0" dur="75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83325" y="1071153"/>
            <a:ext cx="11051177" cy="5509200"/>
          </a:xfrm>
          <a:prstGeom prst="rect">
            <a:avLst/>
          </a:prstGeom>
          <a:noFill/>
        </p:spPr>
        <p:txBody>
          <a:bodyPr wrap="square" rtlCol="0">
            <a:spAutoFit/>
          </a:bodyPr>
          <a:lstStyle/>
          <a:p>
            <a:pPr marL="457200" indent="-457200">
              <a:buFont typeface="Wingdings" panose="05000000000000000000" pitchFamily="2" charset="2"/>
              <a:buChar char="Ø"/>
            </a:pPr>
            <a:r>
              <a:rPr lang="en-GB" sz="3200" dirty="0" smtClean="0"/>
              <a:t>Human Resources Management (HRM) </a:t>
            </a:r>
            <a:r>
              <a:rPr lang="en-GB" sz="3200" b="1" dirty="0" smtClean="0"/>
              <a:t>is the effective management of people at work.</a:t>
            </a:r>
          </a:p>
          <a:p>
            <a:pPr marL="457200" indent="-457200">
              <a:buFont typeface="Wingdings" panose="05000000000000000000" pitchFamily="2" charset="2"/>
              <a:buChar char="Ø"/>
            </a:pPr>
            <a:r>
              <a:rPr lang="en-GB" sz="3200" b="1" dirty="0" smtClean="0"/>
              <a:t>The goal: </a:t>
            </a:r>
            <a:r>
              <a:rPr lang="en-GB" sz="3200" dirty="0" smtClean="0"/>
              <a:t>to make workers (employees) more satisfied and productive </a:t>
            </a:r>
          </a:p>
          <a:p>
            <a:r>
              <a:rPr lang="en-GB" sz="3200" b="1" dirty="0"/>
              <a:t> </a:t>
            </a:r>
            <a:r>
              <a:rPr lang="en-GB" sz="3200" b="1" dirty="0" smtClean="0"/>
              <a:t> * </a:t>
            </a:r>
            <a:r>
              <a:rPr lang="en-GB" sz="3200" dirty="0"/>
              <a:t>W</a:t>
            </a:r>
            <a:r>
              <a:rPr lang="en-GB" sz="3200" dirty="0" smtClean="0"/>
              <a:t>hen an organization is concerned (cares much) about people, its total philosophy, culture, and orientation reflect it.</a:t>
            </a:r>
          </a:p>
          <a:p>
            <a:endParaRPr lang="en-GB" sz="3200" dirty="0"/>
          </a:p>
          <a:p>
            <a:pPr marL="457200" indent="-457200">
              <a:buFont typeface="Wingdings" panose="05000000000000000000" pitchFamily="2" charset="2"/>
              <a:buChar char="Ø"/>
            </a:pPr>
            <a:r>
              <a:rPr lang="en-GB" sz="3200" b="1" dirty="0" smtClean="0">
                <a:solidFill>
                  <a:srgbClr val="FF0000"/>
                </a:solidFill>
              </a:rPr>
              <a:t>Every manager must be concerned with people, whether or not there is a human resources department.</a:t>
            </a:r>
          </a:p>
          <a:p>
            <a:endParaRPr lang="en-GB" sz="3200" b="1" dirty="0" smtClean="0"/>
          </a:p>
          <a:p>
            <a:pPr marL="457200" indent="-457200">
              <a:buFont typeface="Wingdings" panose="05000000000000000000" pitchFamily="2" charset="2"/>
              <a:buChar char="Ø"/>
            </a:pPr>
            <a:endParaRPr lang="en-GB" sz="3200" b="1" dirty="0"/>
          </a:p>
        </p:txBody>
      </p:sp>
    </p:spTree>
    <p:extLst>
      <p:ext uri="{BB962C8B-B14F-4D97-AF65-F5344CB8AC3E}">
        <p14:creationId xmlns:p14="http://schemas.microsoft.com/office/powerpoint/2010/main" val="1743698203"/>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75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75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8" dur="75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75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750" fill="hold"/>
                                        <p:tgtEl>
                                          <p:spTgt spid="4">
                                            <p:txEl>
                                              <p:pRg st="1" end="1"/>
                                            </p:txEl>
                                          </p:spTgt>
                                        </p:tgtEl>
                                        <p:attrNameLst>
                                          <p:attrName>ppt_x</p:attrName>
                                        </p:attrNameLst>
                                      </p:cBhvr>
                                      <p:tavLst>
                                        <p:tav tm="0">
                                          <p:val>
                                            <p:strVal val="0-#ppt_w/2"/>
                                          </p:val>
                                        </p:tav>
                                        <p:tav tm="100000">
                                          <p:val>
                                            <p:strVal val="#ppt_x"/>
                                          </p:val>
                                        </p:tav>
                                      </p:tavLst>
                                    </p:anim>
                                    <p:anim calcmode="lin" valueType="num">
                                      <p:cBhvr additive="base">
                                        <p:cTn id="14" dur="750" fill="hold"/>
                                        <p:tgtEl>
                                          <p:spTgt spid="4">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75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750" fill="hold"/>
                                        <p:tgtEl>
                                          <p:spTgt spid="4">
                                            <p:txEl>
                                              <p:pRg st="2" end="2"/>
                                            </p:txEl>
                                          </p:spTgt>
                                        </p:tgtEl>
                                        <p:attrNameLst>
                                          <p:attrName>ppt_x</p:attrName>
                                        </p:attrNameLst>
                                      </p:cBhvr>
                                      <p:tavLst>
                                        <p:tav tm="0">
                                          <p:val>
                                            <p:strVal val="0-#ppt_w/2"/>
                                          </p:val>
                                        </p:tav>
                                        <p:tav tm="100000">
                                          <p:val>
                                            <p:strVal val="#ppt_x"/>
                                          </p:val>
                                        </p:tav>
                                      </p:tavLst>
                                    </p:anim>
                                    <p:anim calcmode="lin" valueType="num">
                                      <p:cBhvr additive="base">
                                        <p:cTn id="20" dur="750" fill="hold"/>
                                        <p:tgtEl>
                                          <p:spTgt spid="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75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750" fill="hold"/>
                                        <p:tgtEl>
                                          <p:spTgt spid="4">
                                            <p:txEl>
                                              <p:pRg st="4" end="4"/>
                                            </p:txEl>
                                          </p:spTgt>
                                        </p:tgtEl>
                                        <p:attrNameLst>
                                          <p:attrName>ppt_x</p:attrName>
                                        </p:attrNameLst>
                                      </p:cBhvr>
                                      <p:tavLst>
                                        <p:tav tm="0">
                                          <p:val>
                                            <p:strVal val="0-#ppt_w/2"/>
                                          </p:val>
                                        </p:tav>
                                        <p:tav tm="100000">
                                          <p:val>
                                            <p:strVal val="#ppt_x"/>
                                          </p:val>
                                        </p:tav>
                                      </p:tavLst>
                                    </p:anim>
                                    <p:anim calcmode="lin" valueType="num">
                                      <p:cBhvr additive="base">
                                        <p:cTn id="26" dur="750" fill="hold"/>
                                        <p:tgtEl>
                                          <p:spTgt spid="4">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76794" y="1142720"/>
            <a:ext cx="11051177" cy="6247864"/>
          </a:xfrm>
          <a:prstGeom prst="rect">
            <a:avLst/>
          </a:prstGeom>
          <a:noFill/>
        </p:spPr>
        <p:txBody>
          <a:bodyPr wrap="square" rtlCol="0">
            <a:spAutoFit/>
          </a:bodyPr>
          <a:lstStyle/>
          <a:p>
            <a:pPr marL="457200" indent="-457200" algn="just">
              <a:buFont typeface="Wingdings" panose="05000000000000000000" pitchFamily="2" charset="2"/>
              <a:buChar char="Ø"/>
            </a:pPr>
            <a:r>
              <a:rPr lang="en-GB" sz="3200" dirty="0" smtClean="0"/>
              <a:t>People who do the work and create ideas allow the organization to survive</a:t>
            </a:r>
          </a:p>
          <a:p>
            <a:pPr marL="457200" indent="-457200" algn="just">
              <a:buFont typeface="Wingdings" panose="05000000000000000000" pitchFamily="2" charset="2"/>
              <a:buChar char="Ø"/>
            </a:pPr>
            <a:r>
              <a:rPr lang="en-GB" sz="3200" b="1" dirty="0" smtClean="0">
                <a:solidFill>
                  <a:srgbClr val="FF0000"/>
                </a:solidFill>
              </a:rPr>
              <a:t>Changes (challenges) experienced by organizations:</a:t>
            </a:r>
          </a:p>
          <a:p>
            <a:pPr marL="457200" indent="-457200" algn="just">
              <a:buFont typeface="Arial" panose="020B0604020202020204" pitchFamily="34" charset="0"/>
              <a:buChar char="•"/>
            </a:pPr>
            <a:r>
              <a:rPr lang="en-GB" sz="3000" dirty="0" smtClean="0">
                <a:solidFill>
                  <a:schemeClr val="accent6"/>
                </a:solidFill>
              </a:rPr>
              <a:t>Growing global competition</a:t>
            </a:r>
          </a:p>
          <a:p>
            <a:pPr marL="457200" indent="-457200" algn="just">
              <a:buFont typeface="Arial" panose="020B0604020202020204" pitchFamily="34" charset="0"/>
              <a:buChar char="•"/>
            </a:pPr>
            <a:r>
              <a:rPr lang="en-GB" sz="3000" dirty="0" smtClean="0">
                <a:solidFill>
                  <a:schemeClr val="accent6"/>
                </a:solidFill>
              </a:rPr>
              <a:t>Rapidly expanding technologies </a:t>
            </a:r>
          </a:p>
          <a:p>
            <a:pPr marL="457200" indent="-457200" algn="just">
              <a:buFont typeface="Arial" panose="020B0604020202020204" pitchFamily="34" charset="0"/>
              <a:buChar char="•"/>
            </a:pPr>
            <a:r>
              <a:rPr lang="en-GB" sz="3000" dirty="0" smtClean="0">
                <a:solidFill>
                  <a:schemeClr val="accent6"/>
                </a:solidFill>
              </a:rPr>
              <a:t>Increased demand for individual, team, and organization competencies </a:t>
            </a:r>
          </a:p>
          <a:p>
            <a:pPr marL="457200" indent="-457200" algn="just">
              <a:buFont typeface="Arial" panose="020B0604020202020204" pitchFamily="34" charset="0"/>
              <a:buChar char="•"/>
            </a:pPr>
            <a:r>
              <a:rPr lang="en-GB" sz="3000" dirty="0" smtClean="0">
                <a:solidFill>
                  <a:schemeClr val="accent6"/>
                </a:solidFill>
              </a:rPr>
              <a:t>Faster cycle times</a:t>
            </a:r>
          </a:p>
          <a:p>
            <a:pPr marL="457200" indent="-457200" algn="just">
              <a:buFont typeface="Arial" panose="020B0604020202020204" pitchFamily="34" charset="0"/>
              <a:buChar char="•"/>
            </a:pPr>
            <a:r>
              <a:rPr lang="en-GB" sz="3000" dirty="0" smtClean="0">
                <a:solidFill>
                  <a:schemeClr val="accent6"/>
                </a:solidFill>
              </a:rPr>
              <a:t>Increasing legal and compliance scrutiny </a:t>
            </a:r>
          </a:p>
          <a:p>
            <a:pPr marL="457200" indent="-457200" algn="just">
              <a:buFont typeface="Arial" panose="020B0604020202020204" pitchFamily="34" charset="0"/>
              <a:buChar char="•"/>
            </a:pPr>
            <a:r>
              <a:rPr lang="en-GB" sz="3000" dirty="0" smtClean="0">
                <a:solidFill>
                  <a:schemeClr val="accent6"/>
                </a:solidFill>
              </a:rPr>
              <a:t>Higher customer expectations</a:t>
            </a:r>
          </a:p>
          <a:p>
            <a:pPr marL="457200" indent="-457200" algn="just">
              <a:buFont typeface="Wingdings" panose="05000000000000000000" pitchFamily="2" charset="2"/>
              <a:buChar char="q"/>
            </a:pPr>
            <a:r>
              <a:rPr lang="en-GB" sz="2800" b="1" dirty="0" smtClean="0">
                <a:solidFill>
                  <a:schemeClr val="accent6"/>
                </a:solidFill>
              </a:rPr>
              <a:t>The Mechanized, routine-oriented workforce (workers) is giving way to a knowledge-based workforce </a:t>
            </a:r>
          </a:p>
          <a:p>
            <a:pPr algn="just"/>
            <a:endParaRPr lang="en-GB" sz="3000" dirty="0">
              <a:solidFill>
                <a:schemeClr val="accent6"/>
              </a:solidFill>
            </a:endParaRPr>
          </a:p>
        </p:txBody>
      </p:sp>
      <p:sp>
        <p:nvSpPr>
          <p:cNvPr id="2" name="TextBox 1"/>
          <p:cNvSpPr txBox="1"/>
          <p:nvPr/>
        </p:nvSpPr>
        <p:spPr>
          <a:xfrm>
            <a:off x="731520" y="496389"/>
            <a:ext cx="10541726" cy="646331"/>
          </a:xfrm>
          <a:prstGeom prst="rect">
            <a:avLst/>
          </a:prstGeom>
          <a:noFill/>
        </p:spPr>
        <p:txBody>
          <a:bodyPr wrap="square" rtlCol="0">
            <a:spAutoFit/>
          </a:bodyPr>
          <a:lstStyle/>
          <a:p>
            <a:pPr algn="ctr"/>
            <a:r>
              <a:rPr lang="en-GB" sz="3600" b="1" dirty="0" smtClean="0"/>
              <a:t>HRM &amp; Organizational Effectiveness</a:t>
            </a:r>
            <a:endParaRPr lang="en-GB" sz="3600" b="1" dirty="0"/>
          </a:p>
        </p:txBody>
      </p:sp>
    </p:spTree>
    <p:extLst>
      <p:ext uri="{BB962C8B-B14F-4D97-AF65-F5344CB8AC3E}">
        <p14:creationId xmlns:p14="http://schemas.microsoft.com/office/powerpoint/2010/main" val="2566685356"/>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50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50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50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grpId="0" nodeType="clickEffect">
                                  <p:stCondLst>
                                    <p:cond delay="50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grpId="0" nodeType="clickEffect">
                                  <p:stCondLst>
                                    <p:cond delay="50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1" fill="hold" grpId="0" nodeType="clickEffect">
                                  <p:stCondLst>
                                    <p:cond delay="50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additive="base">
                                        <p:cTn id="3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5" end="5"/>
                                            </p:txEl>
                                          </p:spTgt>
                                        </p:tgtEl>
                                        <p:attrNameLst>
                                          <p:attrName>ppt_y</p:attrName>
                                        </p:attrNameLst>
                                      </p:cBhvr>
                                      <p:tavLst>
                                        <p:tav tm="0">
                                          <p:val>
                                            <p:strVal val="0-#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1" fill="hold" grpId="0" nodeType="clickEffect">
                                  <p:stCondLst>
                                    <p:cond delay="500"/>
                                  </p:stCondLst>
                                  <p:childTnLst>
                                    <p:set>
                                      <p:cBhvr>
                                        <p:cTn id="42" dur="1" fill="hold">
                                          <p:stCondLst>
                                            <p:cond delay="0"/>
                                          </p:stCondLst>
                                        </p:cTn>
                                        <p:tgtEl>
                                          <p:spTgt spid="4">
                                            <p:txEl>
                                              <p:pRg st="6" end="6"/>
                                            </p:txEl>
                                          </p:spTgt>
                                        </p:tgtEl>
                                        <p:attrNameLst>
                                          <p:attrName>style.visibility</p:attrName>
                                        </p:attrNameLst>
                                      </p:cBhvr>
                                      <p:to>
                                        <p:strVal val="visible"/>
                                      </p:to>
                                    </p:set>
                                    <p:anim calcmode="lin" valueType="num">
                                      <p:cBhvr additive="base">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6" end="6"/>
                                            </p:txEl>
                                          </p:spTgt>
                                        </p:tgtEl>
                                        <p:attrNameLst>
                                          <p:attrName>ppt_y</p:attrName>
                                        </p:attrNameLst>
                                      </p:cBhvr>
                                      <p:tavLst>
                                        <p:tav tm="0">
                                          <p:val>
                                            <p:strVal val="0-#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1" fill="hold" grpId="0" nodeType="clickEffect">
                                  <p:stCondLst>
                                    <p:cond delay="500"/>
                                  </p:stCondLst>
                                  <p:childTnLst>
                                    <p:set>
                                      <p:cBhvr>
                                        <p:cTn id="48" dur="1" fill="hold">
                                          <p:stCondLst>
                                            <p:cond delay="0"/>
                                          </p:stCondLst>
                                        </p:cTn>
                                        <p:tgtEl>
                                          <p:spTgt spid="4">
                                            <p:txEl>
                                              <p:pRg st="7" end="7"/>
                                            </p:txEl>
                                          </p:spTgt>
                                        </p:tgtEl>
                                        <p:attrNameLst>
                                          <p:attrName>style.visibility</p:attrName>
                                        </p:attrNameLst>
                                      </p:cBhvr>
                                      <p:to>
                                        <p:strVal val="visible"/>
                                      </p:to>
                                    </p:set>
                                    <p:anim calcmode="lin" valueType="num">
                                      <p:cBhvr additive="base">
                                        <p:cTn id="49"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7" end="7"/>
                                            </p:txEl>
                                          </p:spTgt>
                                        </p:tgtEl>
                                        <p:attrNameLst>
                                          <p:attrName>ppt_y</p:attrName>
                                        </p:attrNameLst>
                                      </p:cBhvr>
                                      <p:tavLst>
                                        <p:tav tm="0">
                                          <p:val>
                                            <p:strVal val="0-#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1" fill="hold" grpId="0" nodeType="clickEffect">
                                  <p:stCondLst>
                                    <p:cond delay="500"/>
                                  </p:stCondLst>
                                  <p:childTnLst>
                                    <p:set>
                                      <p:cBhvr>
                                        <p:cTn id="54" dur="1" fill="hold">
                                          <p:stCondLst>
                                            <p:cond delay="0"/>
                                          </p:stCondLst>
                                        </p:cTn>
                                        <p:tgtEl>
                                          <p:spTgt spid="4">
                                            <p:txEl>
                                              <p:pRg st="8" end="8"/>
                                            </p:txEl>
                                          </p:spTgt>
                                        </p:tgtEl>
                                        <p:attrNameLst>
                                          <p:attrName>style.visibility</p:attrName>
                                        </p:attrNameLst>
                                      </p:cBhvr>
                                      <p:to>
                                        <p:strVal val="visible"/>
                                      </p:to>
                                    </p:set>
                                    <p:anim calcmode="lin" valueType="num">
                                      <p:cBhvr additive="base">
                                        <p:cTn id="55"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8" end="8"/>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76794" y="1142720"/>
            <a:ext cx="11051177" cy="4031873"/>
          </a:xfrm>
          <a:prstGeom prst="rect">
            <a:avLst/>
          </a:prstGeom>
          <a:noFill/>
        </p:spPr>
        <p:txBody>
          <a:bodyPr wrap="square" rtlCol="0">
            <a:spAutoFit/>
          </a:bodyPr>
          <a:lstStyle/>
          <a:p>
            <a:pPr marL="457200" indent="-457200" algn="just">
              <a:buFont typeface="Wingdings" panose="05000000000000000000" pitchFamily="2" charset="2"/>
              <a:buChar char="Ø"/>
            </a:pPr>
            <a:r>
              <a:rPr lang="en-GB" sz="3200" dirty="0" smtClean="0"/>
              <a:t>HRM is the process of making the efficient and effective use of human resources so that the set goals are achieved. </a:t>
            </a:r>
          </a:p>
          <a:p>
            <a:pPr algn="just"/>
            <a:endParaRPr lang="en-GB" sz="3200" dirty="0" smtClean="0"/>
          </a:p>
          <a:p>
            <a:pPr marL="457200" indent="-457200" algn="just">
              <a:buFont typeface="Wingdings" panose="05000000000000000000" pitchFamily="2" charset="2"/>
              <a:buChar char="Ø"/>
            </a:pPr>
            <a:r>
              <a:rPr lang="en-GB" sz="3200" dirty="0" smtClean="0"/>
              <a:t>Many scholars insist that HRM refers to the planning, organizing, directing or controlling of the procurement, development, compensation, integration, maintenance of HR to the end that individual, organizational and social objectives are achieved. (FLIPPO)</a:t>
            </a:r>
          </a:p>
        </p:txBody>
      </p:sp>
      <p:sp>
        <p:nvSpPr>
          <p:cNvPr id="2" name="TextBox 1"/>
          <p:cNvSpPr txBox="1"/>
          <p:nvPr/>
        </p:nvSpPr>
        <p:spPr>
          <a:xfrm>
            <a:off x="731520" y="496389"/>
            <a:ext cx="10541726" cy="646331"/>
          </a:xfrm>
          <a:prstGeom prst="rect">
            <a:avLst/>
          </a:prstGeom>
          <a:noFill/>
        </p:spPr>
        <p:txBody>
          <a:bodyPr wrap="square" rtlCol="0">
            <a:spAutoFit/>
          </a:bodyPr>
          <a:lstStyle/>
          <a:p>
            <a:pPr algn="ctr"/>
            <a:r>
              <a:rPr lang="en-GB" sz="3600" b="1" dirty="0" smtClean="0"/>
              <a:t>Meaning and Definition of HRM</a:t>
            </a:r>
            <a:endParaRPr lang="en-GB" sz="3600" b="1" dirty="0"/>
          </a:p>
        </p:txBody>
      </p:sp>
    </p:spTree>
    <p:extLst>
      <p:ext uri="{BB962C8B-B14F-4D97-AF65-F5344CB8AC3E}">
        <p14:creationId xmlns:p14="http://schemas.microsoft.com/office/powerpoint/2010/main" val="264637773"/>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50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50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76794" y="1142720"/>
            <a:ext cx="11051177" cy="5016758"/>
          </a:xfrm>
          <a:prstGeom prst="rect">
            <a:avLst/>
          </a:prstGeom>
          <a:noFill/>
        </p:spPr>
        <p:txBody>
          <a:bodyPr wrap="square" rtlCol="0">
            <a:spAutoFit/>
          </a:bodyPr>
          <a:lstStyle/>
          <a:p>
            <a:pPr marL="457200" indent="-457200" algn="just">
              <a:buFont typeface="Wingdings" panose="05000000000000000000" pitchFamily="2" charset="2"/>
              <a:buChar char="Ø"/>
            </a:pPr>
            <a:r>
              <a:rPr lang="en-GB" sz="3200" dirty="0" smtClean="0"/>
              <a:t>HRM is concerned with the PEOPLE DIMENSION in management. </a:t>
            </a:r>
          </a:p>
          <a:p>
            <a:pPr algn="just"/>
            <a:endParaRPr lang="en-GB" sz="3200" dirty="0" smtClean="0"/>
          </a:p>
          <a:p>
            <a:pPr marL="457200" indent="-457200" algn="just">
              <a:buFont typeface="Wingdings" panose="05000000000000000000" pitchFamily="2" charset="2"/>
              <a:buChar char="Ø"/>
            </a:pPr>
            <a:r>
              <a:rPr lang="en-GB" sz="3200" dirty="0" smtClean="0"/>
              <a:t>Since every organization is made of people, acquiring their services, developing their skills, motivating them to higher levels of performance and ensuring that they continue to maintain their commitment to the organization are essential to achieve organizational objectives regardless of the size of the organization. (DECENZO &amp; ROBBINS) </a:t>
            </a:r>
          </a:p>
          <a:p>
            <a:pPr marL="457200" indent="-457200" algn="just">
              <a:buFont typeface="Wingdings" panose="05000000000000000000" pitchFamily="2" charset="2"/>
              <a:buChar char="Ø"/>
            </a:pPr>
            <a:endParaRPr lang="en-GB" sz="3200" dirty="0" smtClean="0"/>
          </a:p>
        </p:txBody>
      </p:sp>
      <p:sp>
        <p:nvSpPr>
          <p:cNvPr id="2" name="TextBox 1"/>
          <p:cNvSpPr txBox="1"/>
          <p:nvPr/>
        </p:nvSpPr>
        <p:spPr>
          <a:xfrm>
            <a:off x="731520" y="496389"/>
            <a:ext cx="10541726" cy="646331"/>
          </a:xfrm>
          <a:prstGeom prst="rect">
            <a:avLst/>
          </a:prstGeom>
          <a:noFill/>
        </p:spPr>
        <p:txBody>
          <a:bodyPr wrap="square" rtlCol="0">
            <a:spAutoFit/>
          </a:bodyPr>
          <a:lstStyle/>
          <a:p>
            <a:pPr algn="ctr"/>
            <a:r>
              <a:rPr lang="en-GB" sz="3600" b="1" dirty="0" smtClean="0"/>
              <a:t>Meaning and Definition of HRM</a:t>
            </a:r>
            <a:endParaRPr lang="en-GB" sz="3600" b="1" dirty="0"/>
          </a:p>
        </p:txBody>
      </p:sp>
    </p:spTree>
    <p:extLst>
      <p:ext uri="{BB962C8B-B14F-4D97-AF65-F5344CB8AC3E}">
        <p14:creationId xmlns:p14="http://schemas.microsoft.com/office/powerpoint/2010/main" val="3636082201"/>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50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50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76794" y="1142720"/>
            <a:ext cx="11051177" cy="5509200"/>
          </a:xfrm>
          <a:prstGeom prst="rect">
            <a:avLst/>
          </a:prstGeom>
          <a:noFill/>
        </p:spPr>
        <p:txBody>
          <a:bodyPr wrap="square" rtlCol="0">
            <a:spAutoFit/>
          </a:bodyPr>
          <a:lstStyle/>
          <a:p>
            <a:pPr marL="457200" indent="-457200" algn="just">
              <a:buFont typeface="Wingdings" panose="05000000000000000000" pitchFamily="2" charset="2"/>
              <a:buChar char="Ø"/>
            </a:pPr>
            <a:r>
              <a:rPr lang="en-GB" sz="3200" dirty="0" smtClean="0"/>
              <a:t>According to Leon C. MEGGINSON:</a:t>
            </a:r>
          </a:p>
          <a:p>
            <a:pPr algn="just"/>
            <a:endParaRPr lang="en-GB" sz="3200" dirty="0" smtClean="0"/>
          </a:p>
          <a:p>
            <a:pPr algn="just"/>
            <a:r>
              <a:rPr lang="en-GB" sz="3200" dirty="0" smtClean="0"/>
              <a:t>“From the national point of view, Human Resources are knowledge, skills, creative abilities, talents and attitudes, obtained in the population”</a:t>
            </a:r>
          </a:p>
          <a:p>
            <a:pPr algn="just"/>
            <a:endParaRPr lang="en-GB" sz="3200" dirty="0" smtClean="0"/>
          </a:p>
          <a:p>
            <a:pPr algn="just"/>
            <a:r>
              <a:rPr lang="en-GB" sz="3200" dirty="0" smtClean="0"/>
              <a:t>“From the view point of an individual enterprise, they (HR) represent the total of the inherent abilities, acquired knowledge and skills as exemplified in the talents and aptitude of its employees.” </a:t>
            </a:r>
          </a:p>
          <a:p>
            <a:pPr marL="457200" indent="-457200" algn="just">
              <a:buFont typeface="Wingdings" panose="05000000000000000000" pitchFamily="2" charset="2"/>
              <a:buChar char="Ø"/>
            </a:pPr>
            <a:endParaRPr lang="en-GB" sz="3200" dirty="0" smtClean="0"/>
          </a:p>
        </p:txBody>
      </p:sp>
      <p:sp>
        <p:nvSpPr>
          <p:cNvPr id="2" name="TextBox 1"/>
          <p:cNvSpPr txBox="1"/>
          <p:nvPr/>
        </p:nvSpPr>
        <p:spPr>
          <a:xfrm>
            <a:off x="731520" y="496389"/>
            <a:ext cx="10541726" cy="646331"/>
          </a:xfrm>
          <a:prstGeom prst="rect">
            <a:avLst/>
          </a:prstGeom>
          <a:noFill/>
        </p:spPr>
        <p:txBody>
          <a:bodyPr wrap="square" rtlCol="0">
            <a:spAutoFit/>
          </a:bodyPr>
          <a:lstStyle/>
          <a:p>
            <a:pPr algn="ctr"/>
            <a:r>
              <a:rPr lang="en-GB" sz="3600" b="1" dirty="0" smtClean="0"/>
              <a:t>Meaning and Definition of HRM</a:t>
            </a:r>
            <a:endParaRPr lang="en-GB" sz="3600" b="1" dirty="0"/>
          </a:p>
        </p:txBody>
      </p:sp>
    </p:spTree>
    <p:extLst>
      <p:ext uri="{BB962C8B-B14F-4D97-AF65-F5344CB8AC3E}">
        <p14:creationId xmlns:p14="http://schemas.microsoft.com/office/powerpoint/2010/main" val="980808252"/>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50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50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500"/>
                                  </p:stCondLst>
                                  <p:childTnLst>
                                    <p:set>
                                      <p:cBhvr>
                                        <p:cTn id="18" dur="1" fill="hold">
                                          <p:stCondLst>
                                            <p:cond delay="0"/>
                                          </p:stCondLst>
                                        </p:cTn>
                                        <p:tgtEl>
                                          <p:spTgt spid="4">
                                            <p:txEl>
                                              <p:pRg st="4" end="4"/>
                                            </p:txEl>
                                          </p:spTgt>
                                        </p:tgtEl>
                                        <p:attrNameLst>
                                          <p:attrName>style.visibility</p:attrName>
                                        </p:attrNameLst>
                                      </p:cBhvr>
                                      <p:to>
                                        <p:strVal val="visible"/>
                                      </p:to>
                                    </p:set>
                                    <p:anim calcmode="lin" valueType="num">
                                      <p:cBhvr additive="base">
                                        <p:cTn id="19"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4" end="4"/>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197</TotalTime>
  <Words>1088</Words>
  <Application>Microsoft Office PowerPoint</Application>
  <PresentationFormat>Widescreen</PresentationFormat>
  <Paragraphs>109</Paragraphs>
  <Slides>21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Calibri Light</vt:lpstr>
      <vt:lpstr>Wingdings</vt:lpstr>
      <vt:lpstr>Office Theme</vt:lpstr>
      <vt:lpstr>Introduction &amp; A Brief History of HRM</vt:lpstr>
      <vt:lpstr>Lesson PLan</vt:lpstr>
      <vt:lpstr>Basic Concept of HRM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&amp; A Brief History of HRM</dc:title>
  <dc:creator>BARBOUCHI</dc:creator>
  <cp:lastModifiedBy>BARBOUCHI</cp:lastModifiedBy>
  <cp:revision>34</cp:revision>
  <dcterms:created xsi:type="dcterms:W3CDTF">2020-03-01T15:50:29Z</dcterms:created>
  <dcterms:modified xsi:type="dcterms:W3CDTF">2020-03-01T19:08:22Z</dcterms:modified>
</cp:coreProperties>
</file>